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2"/>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unito Bold" charset="1" panose="00000000000000000000"/>
      <p:regular r:id="rId10"/>
    </p:embeddedFont>
    <p:embeddedFont>
      <p:font typeface="Nunito Bold Bold" charset="1" panose="00000000000000000000"/>
      <p:regular r:id="rId11"/>
    </p:embeddedFont>
    <p:embeddedFont>
      <p:font typeface="Nunito Bold Italics" charset="1" panose="00000000000000000000"/>
      <p:regular r:id="rId12"/>
    </p:embeddedFont>
    <p:embeddedFont>
      <p:font typeface="Nunito Bold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unito" charset="1" panose="00000500000000000000"/>
      <p:regular r:id="rId20"/>
    </p:embeddedFont>
    <p:embeddedFont>
      <p:font typeface="Nunito Bold" charset="1" panose="00000800000000000000"/>
      <p:regular r:id="rId21"/>
    </p:embeddedFont>
    <p:embeddedFont>
      <p:font typeface="Nunito Bold Italics" charset="1" panose="00000000000000000000"/>
      <p:regular r:id="rId22"/>
    </p:embeddedFont>
    <p:embeddedFont>
      <p:font typeface="Nunito Light" charset="1" panose="00000400000000000000"/>
      <p:regular r:id="rId23"/>
    </p:embeddedFont>
    <p:embeddedFont>
      <p:font typeface="Nunito Heavy" charset="1" panose="00000000000000000000"/>
      <p:regular r:id="rId24"/>
    </p:embeddedFont>
    <p:embeddedFont>
      <p:font typeface="Nunito Heavy Italics" charset="1" panose="000000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39" Target="slides/slide14.xml" Type="http://schemas.openxmlformats.org/officeDocument/2006/relationships/slide"/><Relationship Id="rId4" Target="theme/theme1.xml" Type="http://schemas.openxmlformats.org/officeDocument/2006/relationships/theme"/><Relationship Id="rId40" Target="slides/slide15.xml" Type="http://schemas.openxmlformats.org/officeDocument/2006/relationships/slide"/><Relationship Id="rId41" Target="slides/slide16.xml" Type="http://schemas.openxmlformats.org/officeDocument/2006/relationships/slide"/><Relationship Id="rId42" Target="slides/slide17.xml" Type="http://schemas.openxmlformats.org/officeDocument/2006/relationships/slide"/><Relationship Id="rId43" Target="slides/slide18.xml" Type="http://schemas.openxmlformats.org/officeDocument/2006/relationships/slide"/><Relationship Id="rId44" Target="slides/slide19.xml" Type="http://schemas.openxmlformats.org/officeDocument/2006/relationships/slide"/><Relationship Id="rId45" Target="slides/slide20.xml" Type="http://schemas.openxmlformats.org/officeDocument/2006/relationships/slide"/><Relationship Id="rId46" Target="slides/slide21.xml" Type="http://schemas.openxmlformats.org/officeDocument/2006/relationships/slide"/><Relationship Id="rId47" Target="slides/slide22.xml" Type="http://schemas.openxmlformats.org/officeDocument/2006/relationships/slide"/><Relationship Id="rId48" Target="slides/slide23.xml" Type="http://schemas.openxmlformats.org/officeDocument/2006/relationships/slide"/><Relationship Id="rId49" Target="slides/slide24.xml" Type="http://schemas.openxmlformats.org/officeDocument/2006/relationships/slide"/><Relationship Id="rId5" Target="tableStyles.xml" Type="http://schemas.openxmlformats.org/officeDocument/2006/relationships/tableStyles"/><Relationship Id="rId50" Target="slides/slide25.xml" Type="http://schemas.openxmlformats.org/officeDocument/2006/relationships/slide"/><Relationship Id="rId51" Target="slides/slide26.xml" Type="http://schemas.openxmlformats.org/officeDocument/2006/relationships/slide"/><Relationship Id="rId52" Target="slides/slide27.xml" Type="http://schemas.openxmlformats.org/officeDocument/2006/relationships/slide"/><Relationship Id="rId53" Target="slides/slide28.xml" Type="http://schemas.openxmlformats.org/officeDocument/2006/relationships/slide"/><Relationship Id="rId54" Target="slides/slide29.xml" Type="http://schemas.openxmlformats.org/officeDocument/2006/relationships/slide"/><Relationship Id="rId55" Target="slides/slide30.xml" Type="http://schemas.openxmlformats.org/officeDocument/2006/relationships/slide"/><Relationship Id="rId56" Target="slides/slide31.xml" Type="http://schemas.openxmlformats.org/officeDocument/2006/relationships/slide"/><Relationship Id="rId57" Target="slides/slide32.xml" Type="http://schemas.openxmlformats.org/officeDocument/2006/relationships/slide"/><Relationship Id="rId58" Target="slides/slide33.xml" Type="http://schemas.openxmlformats.org/officeDocument/2006/relationships/slide"/><Relationship Id="rId59" Target="slides/slide34.xml" Type="http://schemas.openxmlformats.org/officeDocument/2006/relationships/slide"/><Relationship Id="rId6" Target="fonts/font6.fntdata" Type="http://schemas.openxmlformats.org/officeDocument/2006/relationships/font"/><Relationship Id="rId60" Target="slides/slide35.xml" Type="http://schemas.openxmlformats.org/officeDocument/2006/relationships/slide"/><Relationship Id="rId61" Target="slides/slide36.xml" Type="http://schemas.openxmlformats.org/officeDocument/2006/relationships/slide"/><Relationship Id="rId62" Target="notesMasters/notesMaster1.xml" Type="http://schemas.openxmlformats.org/officeDocument/2006/relationships/notesMaster"/><Relationship Id="rId63" Target="theme/theme2.xml" Type="http://schemas.openxmlformats.org/officeDocument/2006/relationships/theme"/><Relationship Id="rId64" Target="notesSlides/notesSlide1.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Simple</a:t>
            </a:r>
          </a:p>
          <a:p>
            <a:r>
              <a:rPr lang="en-US"/>
              <a:t>Efficient</a:t>
            </a:r>
          </a:p>
          <a:p>
            <a:r>
              <a:rPr lang="en-US"/>
              <a:t>Works with smaller datasets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11" Target="../media/image42.png" Type="http://schemas.openxmlformats.org/officeDocument/2006/relationships/image"/><Relationship Id="rId12" Target="../media/image43.png" Type="http://schemas.openxmlformats.org/officeDocument/2006/relationships/image"/><Relationship Id="rId13" Target="../media/image44.png" Type="http://schemas.openxmlformats.org/officeDocument/2006/relationships/image"/><Relationship Id="rId14" Target="../media/image45.png" Type="http://schemas.openxmlformats.org/officeDocument/2006/relationships/image"/><Relationship Id="rId15" Target="../media/image46.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6.png" Type="http://schemas.openxmlformats.org/officeDocument/2006/relationships/image"/><Relationship Id="rId5" Target="../media/image37.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svg" Type="http://schemas.openxmlformats.org/officeDocument/2006/relationships/image"/><Relationship Id="rId12" Target="../media/image7.png" Type="http://schemas.openxmlformats.org/officeDocument/2006/relationships/image"/><Relationship Id="rId13" Target="../media/image8.svg" Type="http://schemas.openxmlformats.org/officeDocument/2006/relationships/image"/><Relationship Id="rId14" Target="../media/image9.png" Type="http://schemas.openxmlformats.org/officeDocument/2006/relationships/image"/><Relationship Id="rId15" Target="../media/image10.svg" Type="http://schemas.openxmlformats.org/officeDocument/2006/relationships/image"/><Relationship Id="rId16" Target="../media/image11.png" Type="http://schemas.openxmlformats.org/officeDocument/2006/relationships/image"/><Relationship Id="rId17" Target="../media/image12.svg" Type="http://schemas.openxmlformats.org/officeDocument/2006/relationships/image"/><Relationship Id="rId18" Target="../media/image19.png" Type="http://schemas.openxmlformats.org/officeDocument/2006/relationships/image"/><Relationship Id="rId19" Target="../media/image20.svg" Type="http://schemas.openxmlformats.org/officeDocument/2006/relationships/image"/><Relationship Id="rId2" Target="../media/image21.png" Type="http://schemas.openxmlformats.org/officeDocument/2006/relationships/image"/><Relationship Id="rId20" Target="../media/image15.png" Type="http://schemas.openxmlformats.org/officeDocument/2006/relationships/image"/><Relationship Id="rId21" Target="../media/image16.svg" Type="http://schemas.openxmlformats.org/officeDocument/2006/relationships/image"/><Relationship Id="rId3" Target="../media/image2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3.png" Type="http://schemas.openxmlformats.org/officeDocument/2006/relationships/image"/><Relationship Id="rId4" Target="../media/image24.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6.png" Type="http://schemas.openxmlformats.org/officeDocument/2006/relationships/image"/><Relationship Id="rId11" Target="../media/image6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2.png" Type="http://schemas.openxmlformats.org/officeDocument/2006/relationships/image"/><Relationship Id="rId7" Target="../media/image63.svg" Type="http://schemas.openxmlformats.org/officeDocument/2006/relationships/image"/><Relationship Id="rId8" Target="../media/image64.png" Type="http://schemas.openxmlformats.org/officeDocument/2006/relationships/image"/><Relationship Id="rId9" Target="../media/image65.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0.png" Type="http://schemas.openxmlformats.org/officeDocument/2006/relationships/image"/><Relationship Id="rId7" Target="../media/image7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68.png" Type="http://schemas.openxmlformats.org/officeDocument/2006/relationships/image"/><Relationship Id="rId7" Target="../media/image69.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www.ncbi.nlm.nih.gov/pmc/articles/PMC7700832/#:~:text=2.,or%20leisure%20facilities%20%5B1%5D" TargetMode="External" Type="http://schemas.openxmlformats.org/officeDocument/2006/relationships/hyperlink"/><Relationship Id="rId7" Target="https://www.singhealth.com.sg/patient-care/conditions-treatments/Type-2-diabetes-mellitus#:~:text=Being%20overweight%20or%20obese,pressure%20(above%20140%2F90mmHg)" TargetMode="External" Type="http://schemas.openxmlformats.org/officeDocument/2006/relationships/hyperlink"/><Relationship Id="rId8" Target="https://diabetesatlas.org/#:~:text=Diabetes%20around%20the%20world%20in%202021%3A,%2D%20and%20middle%2Dincome%20countries" TargetMode="External" Type="http://schemas.openxmlformats.org/officeDocument/2006/relationships/hyperlink"/><Relationship Id="rId9" Target="https://www.ncbi.nlm.nih.gov/pmc/articles/PMC9324493/#:~:text=The%20early%20detection%20of%20diabetes,prediction%2C%20categorization%2C%20and%20treatment" TargetMode="External" Type="http://schemas.openxmlformats.org/officeDocument/2006/relationships/hyperlink"/></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27.png" Type="http://schemas.openxmlformats.org/officeDocument/2006/relationships/image"/><Relationship Id="rId9" Target="../media/image2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11" Target="../media/image16.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true" rot="6534662">
            <a:off x="10637397" y="-6260415"/>
            <a:ext cx="11159046" cy="12081644"/>
          </a:xfrm>
          <a:custGeom>
            <a:avLst/>
            <a:gdLst/>
            <a:ahLst/>
            <a:cxnLst/>
            <a:rect r="r" b="b" t="t" l="l"/>
            <a:pathLst>
              <a:path h="12081644" w="11159046">
                <a:moveTo>
                  <a:pt x="0" y="12081645"/>
                </a:moveTo>
                <a:lnTo>
                  <a:pt x="11159046" y="12081645"/>
                </a:lnTo>
                <a:lnTo>
                  <a:pt x="11159046" y="0"/>
                </a:lnTo>
                <a:lnTo>
                  <a:pt x="0" y="0"/>
                </a:lnTo>
                <a:lnTo>
                  <a:pt x="0" y="12081645"/>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477909">
            <a:off x="-6438601" y="2781258"/>
            <a:ext cx="13865152" cy="15011484"/>
          </a:xfrm>
          <a:custGeom>
            <a:avLst/>
            <a:gdLst/>
            <a:ahLst/>
            <a:cxnLst/>
            <a:rect r="r" b="b" t="t" l="l"/>
            <a:pathLst>
              <a:path h="15011484" w="13865152">
                <a:moveTo>
                  <a:pt x="0" y="0"/>
                </a:moveTo>
                <a:lnTo>
                  <a:pt x="13865153" y="0"/>
                </a:lnTo>
                <a:lnTo>
                  <a:pt x="13865153" y="15011484"/>
                </a:lnTo>
                <a:lnTo>
                  <a:pt x="0" y="150114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38412" y="3087564"/>
            <a:ext cx="14220175" cy="3034665"/>
          </a:xfrm>
          <a:prstGeom prst="rect">
            <a:avLst/>
          </a:prstGeom>
        </p:spPr>
        <p:txBody>
          <a:bodyPr anchor="t" rtlCol="false" tIns="0" lIns="0" bIns="0" rIns="0">
            <a:spAutoFit/>
          </a:bodyPr>
          <a:lstStyle/>
          <a:p>
            <a:pPr algn="ctr">
              <a:lnSpc>
                <a:spcPts val="12000"/>
              </a:lnSpc>
            </a:pPr>
            <a:r>
              <a:rPr lang="en-US" sz="9600">
                <a:solidFill>
                  <a:srgbClr val="2D799C"/>
                </a:solidFill>
                <a:latin typeface="Nunito Bold Bold"/>
              </a:rPr>
              <a:t>DIABETES : THE UNENDING PANDEMIC</a:t>
            </a:r>
          </a:p>
        </p:txBody>
      </p:sp>
      <p:sp>
        <p:nvSpPr>
          <p:cNvPr name="Freeform 5" id="5"/>
          <p:cNvSpPr/>
          <p:nvPr/>
        </p:nvSpPr>
        <p:spPr>
          <a:xfrm flipH="false" flipV="false" rot="1324296">
            <a:off x="-9024" y="4097745"/>
            <a:ext cx="2143032" cy="1971589"/>
          </a:xfrm>
          <a:custGeom>
            <a:avLst/>
            <a:gdLst/>
            <a:ahLst/>
            <a:cxnLst/>
            <a:rect r="r" b="b" t="t" l="l"/>
            <a:pathLst>
              <a:path h="1971589" w="2143032">
                <a:moveTo>
                  <a:pt x="0" y="0"/>
                </a:moveTo>
                <a:lnTo>
                  <a:pt x="2143032" y="0"/>
                </a:lnTo>
                <a:lnTo>
                  <a:pt x="2143032" y="1971590"/>
                </a:lnTo>
                <a:lnTo>
                  <a:pt x="0" y="1971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9782">
            <a:off x="15977386" y="1270972"/>
            <a:ext cx="1362403" cy="2531492"/>
          </a:xfrm>
          <a:custGeom>
            <a:avLst/>
            <a:gdLst/>
            <a:ahLst/>
            <a:cxnLst/>
            <a:rect r="r" b="b" t="t" l="l"/>
            <a:pathLst>
              <a:path h="2531492" w="1362403">
                <a:moveTo>
                  <a:pt x="0" y="0"/>
                </a:moveTo>
                <a:lnTo>
                  <a:pt x="1362403" y="0"/>
                </a:lnTo>
                <a:lnTo>
                  <a:pt x="1362403" y="2531492"/>
                </a:lnTo>
                <a:lnTo>
                  <a:pt x="0" y="253149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257292">
            <a:off x="16523988" y="2934540"/>
            <a:ext cx="1470624" cy="2191987"/>
          </a:xfrm>
          <a:custGeom>
            <a:avLst/>
            <a:gdLst/>
            <a:ahLst/>
            <a:cxnLst/>
            <a:rect r="r" b="b" t="t" l="l"/>
            <a:pathLst>
              <a:path h="2191987" w="1470624">
                <a:moveTo>
                  <a:pt x="0" y="0"/>
                </a:moveTo>
                <a:lnTo>
                  <a:pt x="1470624" y="0"/>
                </a:lnTo>
                <a:lnTo>
                  <a:pt x="1470624" y="2191987"/>
                </a:lnTo>
                <a:lnTo>
                  <a:pt x="0" y="21919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209316" y="397869"/>
            <a:ext cx="1180961" cy="2662002"/>
          </a:xfrm>
          <a:custGeom>
            <a:avLst/>
            <a:gdLst/>
            <a:ahLst/>
            <a:cxnLst/>
            <a:rect r="r" b="b" t="t" l="l"/>
            <a:pathLst>
              <a:path h="2662002" w="1180961">
                <a:moveTo>
                  <a:pt x="0" y="0"/>
                </a:moveTo>
                <a:lnTo>
                  <a:pt x="1180961" y="0"/>
                </a:lnTo>
                <a:lnTo>
                  <a:pt x="1180961" y="2662002"/>
                </a:lnTo>
                <a:lnTo>
                  <a:pt x="0" y="266200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2030729">
            <a:off x="4752800" y="7928561"/>
            <a:ext cx="1460273" cy="2294715"/>
          </a:xfrm>
          <a:custGeom>
            <a:avLst/>
            <a:gdLst/>
            <a:ahLst/>
            <a:cxnLst/>
            <a:rect r="r" b="b" t="t" l="l"/>
            <a:pathLst>
              <a:path h="2294715" w="1460273">
                <a:moveTo>
                  <a:pt x="0" y="0"/>
                </a:moveTo>
                <a:lnTo>
                  <a:pt x="1460273" y="0"/>
                </a:lnTo>
                <a:lnTo>
                  <a:pt x="1460273" y="2294714"/>
                </a:lnTo>
                <a:lnTo>
                  <a:pt x="0" y="2294714"/>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938460">
            <a:off x="107755" y="5989293"/>
            <a:ext cx="3497479" cy="4049712"/>
          </a:xfrm>
          <a:custGeom>
            <a:avLst/>
            <a:gdLst/>
            <a:ahLst/>
            <a:cxnLst/>
            <a:rect r="r" b="b" t="t" l="l"/>
            <a:pathLst>
              <a:path h="4049712" w="3497479">
                <a:moveTo>
                  <a:pt x="0" y="0"/>
                </a:moveTo>
                <a:lnTo>
                  <a:pt x="3497479" y="0"/>
                </a:lnTo>
                <a:lnTo>
                  <a:pt x="3497479" y="4049712"/>
                </a:lnTo>
                <a:lnTo>
                  <a:pt x="0" y="4049712"/>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2208347">
            <a:off x="7541557" y="8410104"/>
            <a:ext cx="495646" cy="1919755"/>
          </a:xfrm>
          <a:custGeom>
            <a:avLst/>
            <a:gdLst/>
            <a:ahLst/>
            <a:cxnLst/>
            <a:rect r="r" b="b" t="t" l="l"/>
            <a:pathLst>
              <a:path h="1919755" w="495646">
                <a:moveTo>
                  <a:pt x="0" y="0"/>
                </a:moveTo>
                <a:lnTo>
                  <a:pt x="495646" y="0"/>
                </a:lnTo>
                <a:lnTo>
                  <a:pt x="495646" y="1919756"/>
                </a:lnTo>
                <a:lnTo>
                  <a:pt x="0" y="191975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6593113">
            <a:off x="11553448" y="228694"/>
            <a:ext cx="525989" cy="2277903"/>
          </a:xfrm>
          <a:custGeom>
            <a:avLst/>
            <a:gdLst/>
            <a:ahLst/>
            <a:cxnLst/>
            <a:rect r="r" b="b" t="t" l="l"/>
            <a:pathLst>
              <a:path h="2277903" w="525989">
                <a:moveTo>
                  <a:pt x="0" y="0"/>
                </a:moveTo>
                <a:lnTo>
                  <a:pt x="525989" y="0"/>
                </a:lnTo>
                <a:lnTo>
                  <a:pt x="525989" y="2277903"/>
                </a:lnTo>
                <a:lnTo>
                  <a:pt x="0" y="227790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TextBox 13" id="13"/>
          <p:cNvSpPr txBox="true"/>
          <p:nvPr/>
        </p:nvSpPr>
        <p:spPr>
          <a:xfrm rot="0">
            <a:off x="3430514" y="6344754"/>
            <a:ext cx="11426973" cy="1876425"/>
          </a:xfrm>
          <a:prstGeom prst="rect">
            <a:avLst/>
          </a:prstGeom>
        </p:spPr>
        <p:txBody>
          <a:bodyPr anchor="t" rtlCol="false" tIns="0" lIns="0" bIns="0" rIns="0">
            <a:spAutoFit/>
          </a:bodyPr>
          <a:lstStyle/>
          <a:p>
            <a:pPr algn="ctr">
              <a:lnSpc>
                <a:spcPts val="3720"/>
              </a:lnSpc>
            </a:pPr>
            <a:r>
              <a:rPr lang="en-US" sz="3100">
                <a:solidFill>
                  <a:srgbClr val="5C3224"/>
                </a:solidFill>
                <a:latin typeface="Nunito Bold"/>
              </a:rPr>
              <a:t>Group 3 : </a:t>
            </a:r>
          </a:p>
          <a:p>
            <a:pPr algn="ctr">
              <a:lnSpc>
                <a:spcPts val="3720"/>
              </a:lnSpc>
            </a:pPr>
            <a:r>
              <a:rPr lang="en-US" sz="3100">
                <a:solidFill>
                  <a:srgbClr val="5C3224"/>
                </a:solidFill>
                <a:latin typeface="Nunito Bold"/>
              </a:rPr>
              <a:t>Khoo Qian Yee</a:t>
            </a:r>
          </a:p>
          <a:p>
            <a:pPr algn="ctr">
              <a:lnSpc>
                <a:spcPts val="3720"/>
              </a:lnSpc>
            </a:pPr>
            <a:r>
              <a:rPr lang="en-US" sz="3100">
                <a:solidFill>
                  <a:srgbClr val="5C3224"/>
                </a:solidFill>
                <a:latin typeface="Nunito Bold"/>
              </a:rPr>
              <a:t>Tang Ruixuan</a:t>
            </a:r>
          </a:p>
          <a:p>
            <a:pPr algn="ctr">
              <a:lnSpc>
                <a:spcPts val="3720"/>
              </a:lnSpc>
            </a:pPr>
            <a:r>
              <a:rPr lang="en-US" sz="3100">
                <a:solidFill>
                  <a:srgbClr val="5C3224"/>
                </a:solidFill>
                <a:latin typeface="Nunito Bold"/>
              </a:rPr>
              <a:t>Tan Chong Yao</a:t>
            </a:r>
          </a:p>
        </p:txBody>
      </p:sp>
      <p:sp>
        <p:nvSpPr>
          <p:cNvPr name="Freeform 14" id="14"/>
          <p:cNvSpPr/>
          <p:nvPr/>
        </p:nvSpPr>
        <p:spPr>
          <a:xfrm flipH="false" flipV="false" rot="-9907623">
            <a:off x="14414719" y="906365"/>
            <a:ext cx="1470624" cy="2191987"/>
          </a:xfrm>
          <a:custGeom>
            <a:avLst/>
            <a:gdLst/>
            <a:ahLst/>
            <a:cxnLst/>
            <a:rect r="r" b="b" t="t" l="l"/>
            <a:pathLst>
              <a:path h="2191987" w="1470624">
                <a:moveTo>
                  <a:pt x="0" y="0"/>
                </a:moveTo>
                <a:lnTo>
                  <a:pt x="1470625" y="0"/>
                </a:lnTo>
                <a:lnTo>
                  <a:pt x="1470625" y="2191987"/>
                </a:lnTo>
                <a:lnTo>
                  <a:pt x="0" y="21919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36557" y="3374272"/>
            <a:ext cx="14014885" cy="3481307"/>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EXPLORATORY ANALYSIS</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850263" y="6632501"/>
            <a:ext cx="4214215" cy="3509292"/>
          </a:xfrm>
          <a:custGeom>
            <a:avLst/>
            <a:gdLst/>
            <a:ahLst/>
            <a:cxnLst/>
            <a:rect r="r" b="b" t="t" l="l"/>
            <a:pathLst>
              <a:path h="3509292" w="4214215">
                <a:moveTo>
                  <a:pt x="4214215" y="0"/>
                </a:moveTo>
                <a:lnTo>
                  <a:pt x="0" y="0"/>
                </a:lnTo>
                <a:lnTo>
                  <a:pt x="0" y="3509292"/>
                </a:lnTo>
                <a:lnTo>
                  <a:pt x="4214215" y="3509292"/>
                </a:lnTo>
                <a:lnTo>
                  <a:pt x="42142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20949" y="3169253"/>
            <a:ext cx="8458284" cy="6611757"/>
          </a:xfrm>
          <a:custGeom>
            <a:avLst/>
            <a:gdLst/>
            <a:ahLst/>
            <a:cxnLst/>
            <a:rect r="r" b="b" t="t" l="l"/>
            <a:pathLst>
              <a:path h="6611757" w="8458284">
                <a:moveTo>
                  <a:pt x="0" y="0"/>
                </a:moveTo>
                <a:lnTo>
                  <a:pt x="8458284" y="0"/>
                </a:lnTo>
                <a:lnTo>
                  <a:pt x="8458284" y="6611757"/>
                </a:lnTo>
                <a:lnTo>
                  <a:pt x="0" y="6611757"/>
                </a:lnTo>
                <a:lnTo>
                  <a:pt x="0" y="0"/>
                </a:lnTo>
                <a:close/>
              </a:path>
            </a:pathLst>
          </a:custGeom>
          <a:blipFill>
            <a:blip r:embed="rId8"/>
            <a:stretch>
              <a:fillRect l="0" t="0" r="0" b="0"/>
            </a:stretch>
          </a:blipFill>
        </p:spPr>
      </p:sp>
      <p:sp>
        <p:nvSpPr>
          <p:cNvPr name="TextBox 6" id="6"/>
          <p:cNvSpPr txBox="true"/>
          <p:nvPr/>
        </p:nvSpPr>
        <p:spPr>
          <a:xfrm rot="0">
            <a:off x="9753137" y="3102578"/>
            <a:ext cx="7701211" cy="3643441"/>
          </a:xfrm>
          <a:prstGeom prst="rect">
            <a:avLst/>
          </a:prstGeom>
        </p:spPr>
        <p:txBody>
          <a:bodyPr anchor="t" rtlCol="false" tIns="0" lIns="0" bIns="0" rIns="0">
            <a:spAutoFit/>
          </a:bodyPr>
          <a:lstStyle/>
          <a:p>
            <a:pPr marL="747322" indent="-373661" lvl="1">
              <a:lnSpc>
                <a:spcPts val="4845"/>
              </a:lnSpc>
              <a:buFont typeface="Arial"/>
              <a:buChar char="•"/>
            </a:pPr>
            <a:r>
              <a:rPr lang="en-US" sz="3461">
                <a:solidFill>
                  <a:srgbClr val="5C3224"/>
                </a:solidFill>
                <a:latin typeface="Nunito"/>
              </a:rPr>
              <a:t>2 types of data :</a:t>
            </a:r>
          </a:p>
          <a:p>
            <a:pPr marL="1494644" indent="-498215" lvl="2">
              <a:lnSpc>
                <a:spcPts val="4845"/>
              </a:lnSpc>
              <a:buFont typeface="Arial"/>
              <a:buChar char="⚬"/>
            </a:pPr>
            <a:r>
              <a:rPr lang="en-US" sz="3461">
                <a:solidFill>
                  <a:srgbClr val="5C3224"/>
                </a:solidFill>
                <a:latin typeface="Nunito"/>
              </a:rPr>
              <a:t>Both are numerical, either integer or float</a:t>
            </a:r>
          </a:p>
          <a:p>
            <a:pPr marL="1494644" indent="-498215" lvl="2">
              <a:lnSpc>
                <a:spcPts val="4845"/>
              </a:lnSpc>
              <a:buFont typeface="Arial"/>
              <a:buChar char="⚬"/>
            </a:pPr>
            <a:r>
              <a:rPr lang="en-US" sz="3461">
                <a:solidFill>
                  <a:srgbClr val="5C3224"/>
                </a:solidFill>
                <a:latin typeface="Nunito"/>
              </a:rPr>
              <a:t>Only 2 variables are type float 64</a:t>
            </a:r>
          </a:p>
          <a:p>
            <a:pPr marL="747322" indent="-373661" lvl="1">
              <a:lnSpc>
                <a:spcPts val="4845"/>
              </a:lnSpc>
              <a:buFont typeface="Arial"/>
              <a:buChar char="•"/>
            </a:pPr>
            <a:r>
              <a:rPr lang="en-US" sz="3461">
                <a:solidFill>
                  <a:srgbClr val="5C3224"/>
                </a:solidFill>
                <a:latin typeface="Nunito"/>
              </a:rPr>
              <a:t>Contains 768 entries</a:t>
            </a:r>
          </a:p>
        </p:txBody>
      </p:sp>
      <p:sp>
        <p:nvSpPr>
          <p:cNvPr name="TextBox 7" id="7"/>
          <p:cNvSpPr txBox="true"/>
          <p:nvPr/>
        </p:nvSpPr>
        <p:spPr>
          <a:xfrm rot="0">
            <a:off x="1028700" y="1130069"/>
            <a:ext cx="15684500" cy="1327222"/>
          </a:xfrm>
          <a:prstGeom prst="rect">
            <a:avLst/>
          </a:prstGeom>
        </p:spPr>
        <p:txBody>
          <a:bodyPr anchor="t" rtlCol="false" tIns="0" lIns="0" bIns="0" rIns="0">
            <a:spAutoFit/>
          </a:bodyPr>
          <a:lstStyle/>
          <a:p>
            <a:pPr>
              <a:lnSpc>
                <a:spcPts val="10591"/>
              </a:lnSpc>
            </a:pPr>
            <a:r>
              <a:rPr lang="en-US" sz="8473">
                <a:solidFill>
                  <a:srgbClr val="154161"/>
                </a:solidFill>
                <a:latin typeface="Nunito Bold Bold"/>
              </a:rPr>
              <a:t>SUMMARY OF THE DATASET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130069"/>
            <a:ext cx="15684500" cy="1327222"/>
          </a:xfrm>
          <a:prstGeom prst="rect">
            <a:avLst/>
          </a:prstGeom>
        </p:spPr>
        <p:txBody>
          <a:bodyPr anchor="t" rtlCol="false" tIns="0" lIns="0" bIns="0" rIns="0">
            <a:spAutoFit/>
          </a:bodyPr>
          <a:lstStyle/>
          <a:p>
            <a:pPr>
              <a:lnSpc>
                <a:spcPts val="10591"/>
              </a:lnSpc>
            </a:pPr>
            <a:r>
              <a:rPr lang="en-US" sz="8473">
                <a:solidFill>
                  <a:srgbClr val="154161"/>
                </a:solidFill>
                <a:latin typeface="Nunito Bold Bold"/>
              </a:rPr>
              <a:t>DATA INSIGHTS</a:t>
            </a:r>
          </a:p>
        </p:txBody>
      </p:sp>
      <p:sp>
        <p:nvSpPr>
          <p:cNvPr name="Freeform 5" id="5"/>
          <p:cNvSpPr/>
          <p:nvPr/>
        </p:nvSpPr>
        <p:spPr>
          <a:xfrm flipH="true" flipV="false" rot="0">
            <a:off x="14216697" y="140965"/>
            <a:ext cx="3533535" cy="2942471"/>
          </a:xfrm>
          <a:custGeom>
            <a:avLst/>
            <a:gdLst/>
            <a:ahLst/>
            <a:cxnLst/>
            <a:rect r="r" b="b" t="t" l="l"/>
            <a:pathLst>
              <a:path h="2942471" w="3533535">
                <a:moveTo>
                  <a:pt x="3533535" y="0"/>
                </a:moveTo>
                <a:lnTo>
                  <a:pt x="0" y="0"/>
                </a:lnTo>
                <a:lnTo>
                  <a:pt x="0" y="2942471"/>
                </a:lnTo>
                <a:lnTo>
                  <a:pt x="3533535" y="2942471"/>
                </a:lnTo>
                <a:lnTo>
                  <a:pt x="3533535"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2863405" y="4925894"/>
            <a:ext cx="12561190" cy="4332406"/>
            <a:chOff x="0" y="0"/>
            <a:chExt cx="16748253" cy="5776542"/>
          </a:xfrm>
        </p:grpSpPr>
        <p:sp>
          <p:nvSpPr>
            <p:cNvPr name="Freeform 7" id="7"/>
            <p:cNvSpPr/>
            <p:nvPr/>
          </p:nvSpPr>
          <p:spPr>
            <a:xfrm flipH="false" flipV="false" rot="0">
              <a:off x="0" y="0"/>
              <a:ext cx="4223459" cy="2859438"/>
            </a:xfrm>
            <a:custGeom>
              <a:avLst/>
              <a:gdLst/>
              <a:ahLst/>
              <a:cxnLst/>
              <a:rect r="r" b="b" t="t" l="l"/>
              <a:pathLst>
                <a:path h="2859438" w="4223459">
                  <a:moveTo>
                    <a:pt x="0" y="0"/>
                  </a:moveTo>
                  <a:lnTo>
                    <a:pt x="4223459" y="0"/>
                  </a:lnTo>
                  <a:lnTo>
                    <a:pt x="4223459" y="2859438"/>
                  </a:lnTo>
                  <a:lnTo>
                    <a:pt x="0" y="2859438"/>
                  </a:lnTo>
                  <a:lnTo>
                    <a:pt x="0" y="0"/>
                  </a:lnTo>
                  <a:close/>
                </a:path>
              </a:pathLst>
            </a:custGeom>
            <a:blipFill>
              <a:blip r:embed="rId8"/>
              <a:stretch>
                <a:fillRect l="0" t="0" r="0" b="0"/>
              </a:stretch>
            </a:blipFill>
          </p:spPr>
        </p:sp>
        <p:sp>
          <p:nvSpPr>
            <p:cNvPr name="Freeform 8" id="8"/>
            <p:cNvSpPr/>
            <p:nvPr/>
          </p:nvSpPr>
          <p:spPr>
            <a:xfrm flipH="false" flipV="false" rot="0">
              <a:off x="4223459" y="0"/>
              <a:ext cx="4154632" cy="2859438"/>
            </a:xfrm>
            <a:custGeom>
              <a:avLst/>
              <a:gdLst/>
              <a:ahLst/>
              <a:cxnLst/>
              <a:rect r="r" b="b" t="t" l="l"/>
              <a:pathLst>
                <a:path h="2859438" w="4154632">
                  <a:moveTo>
                    <a:pt x="0" y="0"/>
                  </a:moveTo>
                  <a:lnTo>
                    <a:pt x="4154632" y="0"/>
                  </a:lnTo>
                  <a:lnTo>
                    <a:pt x="4154632" y="2859438"/>
                  </a:lnTo>
                  <a:lnTo>
                    <a:pt x="0" y="2859438"/>
                  </a:lnTo>
                  <a:lnTo>
                    <a:pt x="0" y="0"/>
                  </a:lnTo>
                  <a:close/>
                </a:path>
              </a:pathLst>
            </a:custGeom>
            <a:blipFill>
              <a:blip r:embed="rId9"/>
              <a:stretch>
                <a:fillRect l="0" t="0" r="0" b="0"/>
              </a:stretch>
            </a:blipFill>
          </p:spPr>
        </p:sp>
        <p:sp>
          <p:nvSpPr>
            <p:cNvPr name="Freeform 9" id="9"/>
            <p:cNvSpPr/>
            <p:nvPr/>
          </p:nvSpPr>
          <p:spPr>
            <a:xfrm flipH="false" flipV="false" rot="0">
              <a:off x="8378091" y="0"/>
              <a:ext cx="4196916" cy="2864364"/>
            </a:xfrm>
            <a:custGeom>
              <a:avLst/>
              <a:gdLst/>
              <a:ahLst/>
              <a:cxnLst/>
              <a:rect r="r" b="b" t="t" l="l"/>
              <a:pathLst>
                <a:path h="2864364" w="4196916">
                  <a:moveTo>
                    <a:pt x="0" y="0"/>
                  </a:moveTo>
                  <a:lnTo>
                    <a:pt x="4196916" y="0"/>
                  </a:lnTo>
                  <a:lnTo>
                    <a:pt x="4196916" y="2864364"/>
                  </a:lnTo>
                  <a:lnTo>
                    <a:pt x="0" y="2864364"/>
                  </a:lnTo>
                  <a:lnTo>
                    <a:pt x="0" y="0"/>
                  </a:lnTo>
                  <a:close/>
                </a:path>
              </a:pathLst>
            </a:custGeom>
            <a:blipFill>
              <a:blip r:embed="rId10"/>
              <a:stretch>
                <a:fillRect l="0" t="0" r="0" b="0"/>
              </a:stretch>
            </a:blipFill>
          </p:spPr>
        </p:sp>
        <p:sp>
          <p:nvSpPr>
            <p:cNvPr name="Freeform 10" id="10"/>
            <p:cNvSpPr/>
            <p:nvPr/>
          </p:nvSpPr>
          <p:spPr>
            <a:xfrm flipH="false" flipV="false" rot="0">
              <a:off x="0" y="2859438"/>
              <a:ext cx="4223459" cy="2917104"/>
            </a:xfrm>
            <a:custGeom>
              <a:avLst/>
              <a:gdLst/>
              <a:ahLst/>
              <a:cxnLst/>
              <a:rect r="r" b="b" t="t" l="l"/>
              <a:pathLst>
                <a:path h="2917104" w="4223459">
                  <a:moveTo>
                    <a:pt x="0" y="0"/>
                  </a:moveTo>
                  <a:lnTo>
                    <a:pt x="4223459" y="0"/>
                  </a:lnTo>
                  <a:lnTo>
                    <a:pt x="4223459" y="2917104"/>
                  </a:lnTo>
                  <a:lnTo>
                    <a:pt x="0" y="2917104"/>
                  </a:lnTo>
                  <a:lnTo>
                    <a:pt x="0" y="0"/>
                  </a:lnTo>
                  <a:close/>
                </a:path>
              </a:pathLst>
            </a:custGeom>
            <a:blipFill>
              <a:blip r:embed="rId11"/>
              <a:stretch>
                <a:fillRect l="0" t="0" r="0" b="0"/>
              </a:stretch>
            </a:blipFill>
          </p:spPr>
        </p:sp>
        <p:sp>
          <p:nvSpPr>
            <p:cNvPr name="Freeform 11" id="11"/>
            <p:cNvSpPr/>
            <p:nvPr/>
          </p:nvSpPr>
          <p:spPr>
            <a:xfrm flipH="false" flipV="false" rot="0">
              <a:off x="4223459" y="2859438"/>
              <a:ext cx="4160880" cy="2917104"/>
            </a:xfrm>
            <a:custGeom>
              <a:avLst/>
              <a:gdLst/>
              <a:ahLst/>
              <a:cxnLst/>
              <a:rect r="r" b="b" t="t" l="l"/>
              <a:pathLst>
                <a:path h="2917104" w="4160880">
                  <a:moveTo>
                    <a:pt x="0" y="0"/>
                  </a:moveTo>
                  <a:lnTo>
                    <a:pt x="4160880" y="0"/>
                  </a:lnTo>
                  <a:lnTo>
                    <a:pt x="4160880" y="2917104"/>
                  </a:lnTo>
                  <a:lnTo>
                    <a:pt x="0" y="2917104"/>
                  </a:lnTo>
                  <a:lnTo>
                    <a:pt x="0" y="0"/>
                  </a:lnTo>
                  <a:close/>
                </a:path>
              </a:pathLst>
            </a:custGeom>
            <a:blipFill>
              <a:blip r:embed="rId12"/>
              <a:stretch>
                <a:fillRect l="0" t="0" r="0" b="0"/>
              </a:stretch>
            </a:blipFill>
          </p:spPr>
        </p:sp>
        <p:sp>
          <p:nvSpPr>
            <p:cNvPr name="Freeform 12" id="12"/>
            <p:cNvSpPr/>
            <p:nvPr/>
          </p:nvSpPr>
          <p:spPr>
            <a:xfrm flipH="false" flipV="false" rot="0">
              <a:off x="12575007" y="0"/>
              <a:ext cx="4173246" cy="2864364"/>
            </a:xfrm>
            <a:custGeom>
              <a:avLst/>
              <a:gdLst/>
              <a:ahLst/>
              <a:cxnLst/>
              <a:rect r="r" b="b" t="t" l="l"/>
              <a:pathLst>
                <a:path h="2864364" w="4173246">
                  <a:moveTo>
                    <a:pt x="0" y="0"/>
                  </a:moveTo>
                  <a:lnTo>
                    <a:pt x="4173246" y="0"/>
                  </a:lnTo>
                  <a:lnTo>
                    <a:pt x="4173246" y="2864364"/>
                  </a:lnTo>
                  <a:lnTo>
                    <a:pt x="0" y="2864364"/>
                  </a:lnTo>
                  <a:lnTo>
                    <a:pt x="0" y="0"/>
                  </a:lnTo>
                  <a:close/>
                </a:path>
              </a:pathLst>
            </a:custGeom>
            <a:blipFill>
              <a:blip r:embed="rId13"/>
              <a:stretch>
                <a:fillRect l="0" t="0" r="0" b="0"/>
              </a:stretch>
            </a:blipFill>
          </p:spPr>
        </p:sp>
        <p:sp>
          <p:nvSpPr>
            <p:cNvPr name="Freeform 13" id="13"/>
            <p:cNvSpPr/>
            <p:nvPr/>
          </p:nvSpPr>
          <p:spPr>
            <a:xfrm flipH="false" flipV="false" rot="0">
              <a:off x="8384339" y="2859438"/>
              <a:ext cx="4207239" cy="2917104"/>
            </a:xfrm>
            <a:custGeom>
              <a:avLst/>
              <a:gdLst/>
              <a:ahLst/>
              <a:cxnLst/>
              <a:rect r="r" b="b" t="t" l="l"/>
              <a:pathLst>
                <a:path h="2917104" w="4207239">
                  <a:moveTo>
                    <a:pt x="0" y="0"/>
                  </a:moveTo>
                  <a:lnTo>
                    <a:pt x="4207239" y="0"/>
                  </a:lnTo>
                  <a:lnTo>
                    <a:pt x="4207239" y="2917104"/>
                  </a:lnTo>
                  <a:lnTo>
                    <a:pt x="0" y="2917104"/>
                  </a:lnTo>
                  <a:lnTo>
                    <a:pt x="0" y="0"/>
                  </a:lnTo>
                  <a:close/>
                </a:path>
              </a:pathLst>
            </a:custGeom>
            <a:blipFill>
              <a:blip r:embed="rId14"/>
              <a:stretch>
                <a:fillRect l="0" t="0" r="0" b="0"/>
              </a:stretch>
            </a:blipFill>
          </p:spPr>
        </p:sp>
        <p:sp>
          <p:nvSpPr>
            <p:cNvPr name="Freeform 14" id="14"/>
            <p:cNvSpPr/>
            <p:nvPr/>
          </p:nvSpPr>
          <p:spPr>
            <a:xfrm flipH="false" flipV="false" rot="0">
              <a:off x="12575007" y="2859438"/>
              <a:ext cx="4144040" cy="2917104"/>
            </a:xfrm>
            <a:custGeom>
              <a:avLst/>
              <a:gdLst/>
              <a:ahLst/>
              <a:cxnLst/>
              <a:rect r="r" b="b" t="t" l="l"/>
              <a:pathLst>
                <a:path h="2917104" w="4144040">
                  <a:moveTo>
                    <a:pt x="0" y="0"/>
                  </a:moveTo>
                  <a:lnTo>
                    <a:pt x="4144040" y="0"/>
                  </a:lnTo>
                  <a:lnTo>
                    <a:pt x="4144040" y="2917104"/>
                  </a:lnTo>
                  <a:lnTo>
                    <a:pt x="0" y="2917104"/>
                  </a:lnTo>
                  <a:lnTo>
                    <a:pt x="0" y="0"/>
                  </a:lnTo>
                  <a:close/>
                </a:path>
              </a:pathLst>
            </a:custGeom>
            <a:blipFill>
              <a:blip r:embed="rId15"/>
              <a:stretch>
                <a:fillRect l="0" t="0" r="0" b="0"/>
              </a:stretch>
            </a:blipFill>
          </p:spPr>
        </p:sp>
      </p:grpSp>
      <p:sp>
        <p:nvSpPr>
          <p:cNvPr name="TextBox 15" id="15"/>
          <p:cNvSpPr txBox="true"/>
          <p:nvPr/>
        </p:nvSpPr>
        <p:spPr>
          <a:xfrm rot="0">
            <a:off x="1028700" y="2449940"/>
            <a:ext cx="11797959" cy="1811098"/>
          </a:xfrm>
          <a:prstGeom prst="rect">
            <a:avLst/>
          </a:prstGeom>
        </p:spPr>
        <p:txBody>
          <a:bodyPr anchor="t" rtlCol="false" tIns="0" lIns="0" bIns="0" rIns="0">
            <a:spAutoFit/>
          </a:bodyPr>
          <a:lstStyle/>
          <a:p>
            <a:pPr marL="747322" indent="-373661" lvl="1">
              <a:lnSpc>
                <a:spcPts val="4845"/>
              </a:lnSpc>
              <a:buFont typeface="Arial"/>
              <a:buChar char="•"/>
            </a:pPr>
            <a:r>
              <a:rPr lang="en-US" sz="3461">
                <a:solidFill>
                  <a:srgbClr val="5C3224"/>
                </a:solidFill>
                <a:latin typeface="Nunito"/>
              </a:rPr>
              <a:t>Separation of two categories (Diabetes vs No Diabetes)</a:t>
            </a:r>
          </a:p>
          <a:p>
            <a:pPr marL="747322" indent="-373661" lvl="1">
              <a:lnSpc>
                <a:spcPts val="4845"/>
              </a:lnSpc>
              <a:buFont typeface="Arial"/>
              <a:buChar char="•"/>
            </a:pPr>
            <a:r>
              <a:rPr lang="en-US" sz="3461">
                <a:solidFill>
                  <a:srgbClr val="5C3224"/>
                </a:solidFill>
                <a:latin typeface="Nunito"/>
              </a:rPr>
              <a:t>Data of those with diabetes have a higher median in all variables compared to those that don’t.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055287">
            <a:off x="-7714654" y="4739677"/>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47965"/>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313600" y="6477893"/>
            <a:ext cx="4974400" cy="5560813"/>
          </a:xfrm>
          <a:custGeom>
            <a:avLst/>
            <a:gdLst/>
            <a:ahLst/>
            <a:cxnLst/>
            <a:rect r="r" b="b" t="t" l="l"/>
            <a:pathLst>
              <a:path h="5560813" w="4974400">
                <a:moveTo>
                  <a:pt x="0" y="0"/>
                </a:moveTo>
                <a:lnTo>
                  <a:pt x="4974400" y="0"/>
                </a:lnTo>
                <a:lnTo>
                  <a:pt x="4974400" y="5560814"/>
                </a:lnTo>
                <a:lnTo>
                  <a:pt x="0" y="5560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2595462"/>
            <a:ext cx="7285960" cy="6939542"/>
          </a:xfrm>
          <a:custGeom>
            <a:avLst/>
            <a:gdLst/>
            <a:ahLst/>
            <a:cxnLst/>
            <a:rect r="r" b="b" t="t" l="l"/>
            <a:pathLst>
              <a:path h="6939542" w="7285960">
                <a:moveTo>
                  <a:pt x="0" y="0"/>
                </a:moveTo>
                <a:lnTo>
                  <a:pt x="7285960" y="0"/>
                </a:lnTo>
                <a:lnTo>
                  <a:pt x="7285960" y="6939542"/>
                </a:lnTo>
                <a:lnTo>
                  <a:pt x="0" y="6939542"/>
                </a:lnTo>
                <a:lnTo>
                  <a:pt x="0" y="0"/>
                </a:lnTo>
                <a:close/>
              </a:path>
            </a:pathLst>
          </a:custGeom>
          <a:blipFill>
            <a:blip r:embed="rId8"/>
            <a:stretch>
              <a:fillRect l="0" t="0" r="0" b="0"/>
            </a:stretch>
          </a:blipFill>
        </p:spPr>
      </p:sp>
      <p:sp>
        <p:nvSpPr>
          <p:cNvPr name="TextBox 6" id="6"/>
          <p:cNvSpPr txBox="true"/>
          <p:nvPr/>
        </p:nvSpPr>
        <p:spPr>
          <a:xfrm rot="0">
            <a:off x="8573021" y="3032573"/>
            <a:ext cx="8944640" cy="3032660"/>
          </a:xfrm>
          <a:prstGeom prst="rect">
            <a:avLst/>
          </a:prstGeom>
        </p:spPr>
        <p:txBody>
          <a:bodyPr anchor="t" rtlCol="false" tIns="0" lIns="0" bIns="0" rIns="0">
            <a:spAutoFit/>
          </a:bodyPr>
          <a:lstStyle/>
          <a:p>
            <a:pPr marL="747322" indent="-373661" lvl="1">
              <a:lnSpc>
                <a:spcPts val="4845"/>
              </a:lnSpc>
              <a:buFont typeface="Arial"/>
              <a:buChar char="•"/>
            </a:pPr>
            <a:r>
              <a:rPr lang="en-US" sz="3461">
                <a:solidFill>
                  <a:srgbClr val="5C3224"/>
                </a:solidFill>
                <a:latin typeface="Nunito"/>
              </a:rPr>
              <a:t>‘Insulin’, ‘BMI’ and ‘DiabetesPedigreeFunction’ all have large amounts of Outliers</a:t>
            </a:r>
          </a:p>
          <a:p>
            <a:pPr marL="747322" indent="-373661" lvl="1">
              <a:lnSpc>
                <a:spcPts val="4845"/>
              </a:lnSpc>
              <a:buFont typeface="Arial"/>
              <a:buChar char="•"/>
            </a:pPr>
            <a:r>
              <a:rPr lang="en-US" sz="3461">
                <a:solidFill>
                  <a:srgbClr val="5C3224"/>
                </a:solidFill>
                <a:latin typeface="Nunito"/>
              </a:rPr>
              <a:t>To reduce inaccuracies, IQR formula was used to remove them</a:t>
            </a:r>
          </a:p>
        </p:txBody>
      </p:sp>
      <p:sp>
        <p:nvSpPr>
          <p:cNvPr name="TextBox 7" id="7"/>
          <p:cNvSpPr txBox="true"/>
          <p:nvPr/>
        </p:nvSpPr>
        <p:spPr>
          <a:xfrm rot="0">
            <a:off x="1028700" y="1117594"/>
            <a:ext cx="12016641" cy="1329395"/>
          </a:xfrm>
          <a:prstGeom prst="rect">
            <a:avLst/>
          </a:prstGeom>
        </p:spPr>
        <p:txBody>
          <a:bodyPr anchor="t" rtlCol="false" tIns="0" lIns="0" bIns="0" rIns="0">
            <a:spAutoFit/>
          </a:bodyPr>
          <a:lstStyle/>
          <a:p>
            <a:pPr algn="ctr">
              <a:lnSpc>
                <a:spcPts val="10591"/>
              </a:lnSpc>
            </a:pPr>
            <a:r>
              <a:rPr lang="en-US" sz="8473">
                <a:solidFill>
                  <a:srgbClr val="2D799C"/>
                </a:solidFill>
                <a:latin typeface="Nunito Bold Bold"/>
              </a:rPr>
              <a:t>CURATION OF DATA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3850263" y="6632501"/>
            <a:ext cx="4214215" cy="3509292"/>
          </a:xfrm>
          <a:custGeom>
            <a:avLst/>
            <a:gdLst/>
            <a:ahLst/>
            <a:cxnLst/>
            <a:rect r="r" b="b" t="t" l="l"/>
            <a:pathLst>
              <a:path h="3509292" w="4214215">
                <a:moveTo>
                  <a:pt x="4214215" y="0"/>
                </a:moveTo>
                <a:lnTo>
                  <a:pt x="0" y="0"/>
                </a:lnTo>
                <a:lnTo>
                  <a:pt x="0" y="3509292"/>
                </a:lnTo>
                <a:lnTo>
                  <a:pt x="4214215" y="3509292"/>
                </a:lnTo>
                <a:lnTo>
                  <a:pt x="4214215"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28700" y="2229275"/>
            <a:ext cx="7249571" cy="7624347"/>
          </a:xfrm>
          <a:custGeom>
            <a:avLst/>
            <a:gdLst/>
            <a:ahLst/>
            <a:cxnLst/>
            <a:rect r="r" b="b" t="t" l="l"/>
            <a:pathLst>
              <a:path h="7624347" w="7249571">
                <a:moveTo>
                  <a:pt x="0" y="0"/>
                </a:moveTo>
                <a:lnTo>
                  <a:pt x="7249571" y="0"/>
                </a:lnTo>
                <a:lnTo>
                  <a:pt x="7249571" y="7624347"/>
                </a:lnTo>
                <a:lnTo>
                  <a:pt x="0" y="7624347"/>
                </a:lnTo>
                <a:lnTo>
                  <a:pt x="0" y="0"/>
                </a:lnTo>
                <a:close/>
              </a:path>
            </a:pathLst>
          </a:custGeom>
          <a:blipFill>
            <a:blip r:embed="rId8"/>
            <a:stretch>
              <a:fillRect l="0" t="0" r="0" b="0"/>
            </a:stretch>
          </a:blipFill>
        </p:spPr>
      </p:sp>
      <p:sp>
        <p:nvSpPr>
          <p:cNvPr name="TextBox 6" id="6"/>
          <p:cNvSpPr txBox="true"/>
          <p:nvPr/>
        </p:nvSpPr>
        <p:spPr>
          <a:xfrm rot="0">
            <a:off x="9144000" y="2402816"/>
            <a:ext cx="7770544" cy="4254222"/>
          </a:xfrm>
          <a:prstGeom prst="rect">
            <a:avLst/>
          </a:prstGeom>
        </p:spPr>
        <p:txBody>
          <a:bodyPr anchor="t" rtlCol="false" tIns="0" lIns="0" bIns="0" rIns="0">
            <a:spAutoFit/>
          </a:bodyPr>
          <a:lstStyle/>
          <a:p>
            <a:pPr marL="747322" indent="-373661" lvl="1">
              <a:lnSpc>
                <a:spcPts val="4845"/>
              </a:lnSpc>
              <a:buFont typeface="Arial"/>
              <a:buChar char="•"/>
            </a:pPr>
            <a:r>
              <a:rPr lang="en-US" sz="3461">
                <a:solidFill>
                  <a:srgbClr val="5C3224"/>
                </a:solidFill>
                <a:latin typeface="Nunito"/>
              </a:rPr>
              <a:t>Correlation of each variable to the ‘Outcome’</a:t>
            </a:r>
          </a:p>
          <a:p>
            <a:pPr marL="747322" indent="-373661" lvl="1">
              <a:lnSpc>
                <a:spcPts val="4845"/>
              </a:lnSpc>
              <a:buFont typeface="Arial"/>
              <a:buChar char="•"/>
            </a:pPr>
            <a:r>
              <a:rPr lang="en-US" sz="3461">
                <a:solidFill>
                  <a:srgbClr val="5C3224"/>
                </a:solidFill>
                <a:latin typeface="Nunito"/>
              </a:rPr>
              <a:t>Outcome has higher positive correlations to the variables, Glucose, BMI and Age.</a:t>
            </a:r>
          </a:p>
          <a:p>
            <a:pPr marL="747322" indent="-373661" lvl="1">
              <a:lnSpc>
                <a:spcPts val="4845"/>
              </a:lnSpc>
              <a:buFont typeface="Arial"/>
              <a:buChar char="•"/>
            </a:pPr>
            <a:r>
              <a:rPr lang="en-US" sz="3461">
                <a:solidFill>
                  <a:srgbClr val="5C3224"/>
                </a:solidFill>
                <a:latin typeface="Nunito"/>
              </a:rPr>
              <a:t>Correlation coefficient is 0.47, 0.29 and 0.24 respectively</a:t>
            </a:r>
          </a:p>
        </p:txBody>
      </p:sp>
      <p:sp>
        <p:nvSpPr>
          <p:cNvPr name="TextBox 7" id="7"/>
          <p:cNvSpPr txBox="true"/>
          <p:nvPr/>
        </p:nvSpPr>
        <p:spPr>
          <a:xfrm rot="0">
            <a:off x="1028700" y="563248"/>
            <a:ext cx="16230600" cy="1327222"/>
          </a:xfrm>
          <a:prstGeom prst="rect">
            <a:avLst/>
          </a:prstGeom>
        </p:spPr>
        <p:txBody>
          <a:bodyPr anchor="t" rtlCol="false" tIns="0" lIns="0" bIns="0" rIns="0">
            <a:spAutoFit/>
          </a:bodyPr>
          <a:lstStyle/>
          <a:p>
            <a:pPr>
              <a:lnSpc>
                <a:spcPts val="10591"/>
              </a:lnSpc>
            </a:pPr>
            <a:r>
              <a:rPr lang="en-US" sz="8473">
                <a:solidFill>
                  <a:srgbClr val="154161"/>
                </a:solidFill>
                <a:latin typeface="Nunito Bold Bold"/>
              </a:rPr>
              <a:t>CORRELATION OF THE DATA</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1752122" y="3691146"/>
            <a:ext cx="14783755" cy="2857083"/>
          </a:xfrm>
          <a:prstGeom prst="rect">
            <a:avLst/>
          </a:prstGeom>
        </p:spPr>
        <p:txBody>
          <a:bodyPr anchor="t" rtlCol="false" tIns="0" lIns="0" bIns="0" rIns="0">
            <a:spAutoFit/>
          </a:bodyPr>
          <a:lstStyle/>
          <a:p>
            <a:pPr algn="ctr">
              <a:lnSpc>
                <a:spcPts val="13875"/>
              </a:lnSpc>
            </a:pPr>
            <a:r>
              <a:rPr lang="en-US" sz="11100">
                <a:solidFill>
                  <a:srgbClr val="2D799C"/>
                </a:solidFill>
                <a:latin typeface="Nunito Bold Bold"/>
              </a:rPr>
              <a:t>MACHINE LEARNING</a:t>
            </a:r>
          </a:p>
          <a:p>
            <a:pPr algn="ctr">
              <a:lnSpc>
                <a:spcPts val="8749"/>
              </a:lnSpc>
            </a:pPr>
            <a:r>
              <a:rPr lang="en-US" sz="6999">
                <a:solidFill>
                  <a:srgbClr val="2D799C"/>
                </a:solidFill>
                <a:latin typeface="Nunito Bold Bold"/>
              </a:rPr>
              <a:t>&amp; MODEL TRAINING</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Freeform 2" id="2"/>
          <p:cNvSpPr/>
          <p:nvPr/>
        </p:nvSpPr>
        <p:spPr>
          <a:xfrm flipH="false" flipV="false" rot="8743370">
            <a:off x="-8335257" y="-8985653"/>
            <a:ext cx="17288011" cy="14647660"/>
          </a:xfrm>
          <a:custGeom>
            <a:avLst/>
            <a:gdLst/>
            <a:ahLst/>
            <a:cxnLst/>
            <a:rect r="r" b="b" t="t" l="l"/>
            <a:pathLst>
              <a:path h="14647660" w="17288011">
                <a:moveTo>
                  <a:pt x="0" y="0"/>
                </a:moveTo>
                <a:lnTo>
                  <a:pt x="17288010" y="0"/>
                </a:lnTo>
                <a:lnTo>
                  <a:pt x="17288010" y="14647660"/>
                </a:lnTo>
                <a:lnTo>
                  <a:pt x="0" y="146476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342428">
            <a:off x="-3763605" y="-4074770"/>
            <a:ext cx="7527211" cy="8149539"/>
          </a:xfrm>
          <a:custGeom>
            <a:avLst/>
            <a:gdLst/>
            <a:ahLst/>
            <a:cxnLst/>
            <a:rect r="r" b="b" t="t" l="l"/>
            <a:pathLst>
              <a:path h="8149539" w="7527211">
                <a:moveTo>
                  <a:pt x="0" y="0"/>
                </a:moveTo>
                <a:lnTo>
                  <a:pt x="7527210" y="0"/>
                </a:lnTo>
                <a:lnTo>
                  <a:pt x="7527210"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762359" y="6175159"/>
            <a:ext cx="4720009" cy="6166282"/>
          </a:xfrm>
          <a:custGeom>
            <a:avLst/>
            <a:gdLst/>
            <a:ahLst/>
            <a:cxnLst/>
            <a:rect r="r" b="b" t="t" l="l"/>
            <a:pathLst>
              <a:path h="6166282" w="4720009">
                <a:moveTo>
                  <a:pt x="0" y="0"/>
                </a:moveTo>
                <a:lnTo>
                  <a:pt x="4720009" y="0"/>
                </a:lnTo>
                <a:lnTo>
                  <a:pt x="4720009" y="6166282"/>
                </a:lnTo>
                <a:lnTo>
                  <a:pt x="0" y="6166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805700" y="734310"/>
            <a:ext cx="13453600" cy="1511984"/>
          </a:xfrm>
          <a:prstGeom prst="rect">
            <a:avLst/>
          </a:prstGeom>
        </p:spPr>
        <p:txBody>
          <a:bodyPr anchor="t" rtlCol="false" tIns="0" lIns="0" bIns="0" rIns="0">
            <a:spAutoFit/>
          </a:bodyPr>
          <a:lstStyle/>
          <a:p>
            <a:pPr algn="r">
              <a:lnSpc>
                <a:spcPts val="12137"/>
              </a:lnSpc>
            </a:pPr>
            <a:r>
              <a:rPr lang="en-US" sz="9710">
                <a:solidFill>
                  <a:srgbClr val="F8DDDD"/>
                </a:solidFill>
                <a:latin typeface="Nunito Bold Bold"/>
              </a:rPr>
              <a:t>PREPARATION</a:t>
            </a:r>
          </a:p>
        </p:txBody>
      </p:sp>
      <p:sp>
        <p:nvSpPr>
          <p:cNvPr name="TextBox 7" id="7"/>
          <p:cNvSpPr txBox="true"/>
          <p:nvPr/>
        </p:nvSpPr>
        <p:spPr>
          <a:xfrm rot="0">
            <a:off x="3805700" y="2227244"/>
            <a:ext cx="13453600" cy="663719"/>
          </a:xfrm>
          <a:prstGeom prst="rect">
            <a:avLst/>
          </a:prstGeom>
        </p:spPr>
        <p:txBody>
          <a:bodyPr anchor="t" rtlCol="false" tIns="0" lIns="0" bIns="0" rIns="0">
            <a:spAutoFit/>
          </a:bodyPr>
          <a:lstStyle/>
          <a:p>
            <a:pPr algn="r">
              <a:lnSpc>
                <a:spcPts val="5318"/>
              </a:lnSpc>
            </a:pPr>
            <a:r>
              <a:rPr lang="en-US" sz="4254">
                <a:solidFill>
                  <a:srgbClr val="F8DDDD"/>
                </a:solidFill>
                <a:latin typeface="Nunito Bold Bold"/>
              </a:rPr>
              <a:t>TO TRAIN THE MODELS</a:t>
            </a:r>
          </a:p>
        </p:txBody>
      </p:sp>
      <p:sp>
        <p:nvSpPr>
          <p:cNvPr name="TextBox 8" id="8"/>
          <p:cNvSpPr txBox="true"/>
          <p:nvPr/>
        </p:nvSpPr>
        <p:spPr>
          <a:xfrm rot="0">
            <a:off x="2963604" y="2824288"/>
            <a:ext cx="12749894" cy="6683627"/>
          </a:xfrm>
          <a:prstGeom prst="rect">
            <a:avLst/>
          </a:prstGeom>
        </p:spPr>
        <p:txBody>
          <a:bodyPr anchor="t" rtlCol="false" tIns="0" lIns="0" bIns="0" rIns="0">
            <a:spAutoFit/>
          </a:bodyPr>
          <a:lstStyle/>
          <a:p>
            <a:pPr algn="just" marL="747323" indent="-373661" lvl="1">
              <a:lnSpc>
                <a:spcPts val="4846"/>
              </a:lnSpc>
              <a:buFont typeface="Arial"/>
              <a:buChar char="•"/>
            </a:pPr>
            <a:r>
              <a:rPr lang="en-US" sz="3461">
                <a:solidFill>
                  <a:srgbClr val="FCEDE9"/>
                </a:solidFill>
                <a:latin typeface="Nunito"/>
              </a:rPr>
              <a:t>65-35 Train Test Split</a:t>
            </a:r>
          </a:p>
          <a:p>
            <a:pPr algn="just" marL="747323" indent="-373661" lvl="1">
              <a:lnSpc>
                <a:spcPts val="4846"/>
              </a:lnSpc>
              <a:buFont typeface="Arial"/>
              <a:buChar char="•"/>
            </a:pPr>
            <a:r>
              <a:rPr lang="en-US" sz="3461">
                <a:solidFill>
                  <a:srgbClr val="FCEDE9"/>
                </a:solidFill>
                <a:latin typeface="Nunito"/>
              </a:rPr>
              <a:t>Needed a model that is good at handling numerical data in order to classify</a:t>
            </a:r>
          </a:p>
          <a:p>
            <a:pPr algn="just" marL="747323" indent="-373661" lvl="1">
              <a:lnSpc>
                <a:spcPts val="4846"/>
              </a:lnSpc>
              <a:buFont typeface="Arial"/>
              <a:buChar char="•"/>
            </a:pPr>
            <a:r>
              <a:rPr lang="en-US" sz="3461">
                <a:solidFill>
                  <a:srgbClr val="FCEDE9"/>
                </a:solidFill>
                <a:latin typeface="Nunito"/>
              </a:rPr>
              <a:t>Most ML model used are mainly of classification as outcome is either ‘1’ or ‘0’, meaning whether a patient has diabetes or not.</a:t>
            </a:r>
          </a:p>
          <a:p>
            <a:pPr algn="just" marL="747323" indent="-373661" lvl="1">
              <a:lnSpc>
                <a:spcPts val="4846"/>
              </a:lnSpc>
              <a:buFont typeface="Arial"/>
              <a:buChar char="•"/>
            </a:pPr>
            <a:r>
              <a:rPr lang="en-US" sz="3461">
                <a:solidFill>
                  <a:srgbClr val="FCEDE9"/>
                </a:solidFill>
                <a:latin typeface="Nunito"/>
              </a:rPr>
              <a:t>Models used :</a:t>
            </a:r>
          </a:p>
          <a:p>
            <a:pPr algn="just" marL="1494645" indent="-498215" lvl="2">
              <a:lnSpc>
                <a:spcPts val="4846"/>
              </a:lnSpc>
              <a:buAutoNum type="alphaLcPeriod" startAt="1"/>
            </a:pPr>
            <a:r>
              <a:rPr lang="en-US" sz="3461">
                <a:solidFill>
                  <a:srgbClr val="FCEDE9"/>
                </a:solidFill>
                <a:latin typeface="Nunito"/>
              </a:rPr>
              <a:t> Decision Tree </a:t>
            </a:r>
          </a:p>
          <a:p>
            <a:pPr algn="just" marL="1494645" indent="-498215" lvl="2">
              <a:lnSpc>
                <a:spcPts val="4846"/>
              </a:lnSpc>
              <a:buAutoNum type="alphaLcPeriod" startAt="1"/>
            </a:pPr>
            <a:r>
              <a:rPr lang="en-US" sz="3461">
                <a:solidFill>
                  <a:srgbClr val="FCEDE9"/>
                </a:solidFill>
                <a:latin typeface="Nunito"/>
              </a:rPr>
              <a:t> Logistic Regression</a:t>
            </a:r>
          </a:p>
          <a:p>
            <a:pPr algn="just" marL="1494645" indent="-498215" lvl="2">
              <a:lnSpc>
                <a:spcPts val="4846"/>
              </a:lnSpc>
              <a:buAutoNum type="alphaLcPeriod" startAt="1"/>
            </a:pPr>
            <a:r>
              <a:rPr lang="en-US" sz="3461">
                <a:solidFill>
                  <a:srgbClr val="FCEDE9"/>
                </a:solidFill>
                <a:latin typeface="Nunito"/>
              </a:rPr>
              <a:t> Gaussian Naive Bayes </a:t>
            </a:r>
          </a:p>
          <a:p>
            <a:pPr algn="just" marL="1494645" indent="-498215" lvl="2">
              <a:lnSpc>
                <a:spcPts val="4846"/>
              </a:lnSpc>
              <a:buAutoNum type="alphaLcPeriod" startAt="1"/>
            </a:pPr>
            <a:r>
              <a:rPr lang="en-US" sz="3461">
                <a:solidFill>
                  <a:srgbClr val="FCEDE9"/>
                </a:solidFill>
                <a:latin typeface="Nunito"/>
              </a:rPr>
              <a:t> K-Means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36557" y="4247885"/>
            <a:ext cx="14014885" cy="1734080"/>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DECISION TREE</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7819363">
            <a:off x="-10066318" y="-5612797"/>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32614">
            <a:off x="-3407575" y="-3501735"/>
            <a:ext cx="7629624" cy="8260420"/>
          </a:xfrm>
          <a:custGeom>
            <a:avLst/>
            <a:gdLst/>
            <a:ahLst/>
            <a:cxnLst/>
            <a:rect r="r" b="b" t="t" l="l"/>
            <a:pathLst>
              <a:path h="8260420" w="7629624">
                <a:moveTo>
                  <a:pt x="0" y="0"/>
                </a:moveTo>
                <a:lnTo>
                  <a:pt x="7629625" y="0"/>
                </a:lnTo>
                <a:lnTo>
                  <a:pt x="7629625" y="8260420"/>
                </a:lnTo>
                <a:lnTo>
                  <a:pt x="0" y="8260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136394" y="2803662"/>
            <a:ext cx="6489035" cy="5778062"/>
          </a:xfrm>
          <a:custGeom>
            <a:avLst/>
            <a:gdLst/>
            <a:ahLst/>
            <a:cxnLst/>
            <a:rect r="r" b="b" t="t" l="l"/>
            <a:pathLst>
              <a:path h="5778062" w="6489035">
                <a:moveTo>
                  <a:pt x="0" y="0"/>
                </a:moveTo>
                <a:lnTo>
                  <a:pt x="6489035" y="0"/>
                </a:lnTo>
                <a:lnTo>
                  <a:pt x="6489035" y="5778062"/>
                </a:lnTo>
                <a:lnTo>
                  <a:pt x="0" y="5778062"/>
                </a:lnTo>
                <a:lnTo>
                  <a:pt x="0" y="0"/>
                </a:lnTo>
                <a:close/>
              </a:path>
            </a:pathLst>
          </a:custGeom>
          <a:blipFill>
            <a:blip r:embed="rId6"/>
            <a:stretch>
              <a:fillRect l="0" t="0" r="0" b="0"/>
            </a:stretch>
          </a:blipFill>
        </p:spPr>
      </p:sp>
      <p:sp>
        <p:nvSpPr>
          <p:cNvPr name="TextBox 6" id="6"/>
          <p:cNvSpPr txBox="true"/>
          <p:nvPr/>
        </p:nvSpPr>
        <p:spPr>
          <a:xfrm rot="0">
            <a:off x="5562020" y="646667"/>
            <a:ext cx="11850498" cy="1272475"/>
          </a:xfrm>
          <a:prstGeom prst="rect">
            <a:avLst/>
          </a:prstGeom>
        </p:spPr>
        <p:txBody>
          <a:bodyPr anchor="t" rtlCol="false" tIns="0" lIns="0" bIns="0" rIns="0">
            <a:spAutoFit/>
          </a:bodyPr>
          <a:lstStyle/>
          <a:p>
            <a:pPr algn="ctr">
              <a:lnSpc>
                <a:spcPts val="10124"/>
              </a:lnSpc>
            </a:pPr>
            <a:r>
              <a:rPr lang="en-US" sz="8099">
                <a:solidFill>
                  <a:srgbClr val="2D799C"/>
                </a:solidFill>
                <a:latin typeface="Nunito Bold Bold"/>
              </a:rPr>
              <a:t>DECISION TREE</a:t>
            </a:r>
          </a:p>
        </p:txBody>
      </p:sp>
      <p:sp>
        <p:nvSpPr>
          <p:cNvPr name="TextBox 7" id="7"/>
          <p:cNvSpPr txBox="true"/>
          <p:nvPr/>
        </p:nvSpPr>
        <p:spPr>
          <a:xfrm rot="0">
            <a:off x="1822474" y="2736987"/>
            <a:ext cx="9015787" cy="6449352"/>
          </a:xfrm>
          <a:prstGeom prst="rect">
            <a:avLst/>
          </a:prstGeom>
        </p:spPr>
        <p:txBody>
          <a:bodyPr anchor="t" rtlCol="false" tIns="0" lIns="0" bIns="0" rIns="0">
            <a:spAutoFit/>
          </a:bodyPr>
          <a:lstStyle/>
          <a:p>
            <a:pPr marL="790502" indent="-395251" lvl="1">
              <a:lnSpc>
                <a:spcPts val="5125"/>
              </a:lnSpc>
              <a:buFont typeface="Arial"/>
              <a:buChar char="•"/>
            </a:pPr>
            <a:r>
              <a:rPr lang="en-US" sz="3661">
                <a:solidFill>
                  <a:srgbClr val="5C3224"/>
                </a:solidFill>
                <a:latin typeface="Nunito"/>
              </a:rPr>
              <a:t>A hierarchical, tree structure, which consists of a root node, branches, internal nodes and leaf nodes.</a:t>
            </a:r>
          </a:p>
          <a:p>
            <a:pPr marL="790502" indent="-395251" lvl="1">
              <a:lnSpc>
                <a:spcPts val="5125"/>
              </a:lnSpc>
              <a:buFont typeface="Arial"/>
              <a:buChar char="•"/>
            </a:pPr>
            <a:r>
              <a:rPr lang="en-US" sz="3661">
                <a:solidFill>
                  <a:srgbClr val="5C3224"/>
                </a:solidFill>
                <a:latin typeface="Nunito"/>
              </a:rPr>
              <a:t>Predicts class or value by learning simple decision rules</a:t>
            </a:r>
          </a:p>
          <a:p>
            <a:pPr marL="790502" indent="-395251" lvl="1">
              <a:lnSpc>
                <a:spcPts val="5125"/>
              </a:lnSpc>
              <a:buFont typeface="Arial"/>
              <a:buChar char="•"/>
            </a:pPr>
            <a:r>
              <a:rPr lang="en-US" sz="3661">
                <a:solidFill>
                  <a:srgbClr val="5C3224"/>
                </a:solidFill>
                <a:latin typeface="Nunito"/>
              </a:rPr>
              <a:t>Employs a divide and conquer strategy to identify the optimal split points</a:t>
            </a:r>
          </a:p>
          <a:p>
            <a:pPr marL="790502" indent="-395251" lvl="1">
              <a:lnSpc>
                <a:spcPts val="5125"/>
              </a:lnSpc>
              <a:buFont typeface="Arial"/>
              <a:buChar char="•"/>
            </a:pPr>
            <a:r>
              <a:rPr lang="en-US" sz="3661">
                <a:solidFill>
                  <a:srgbClr val="5C3224"/>
                </a:solidFill>
                <a:latin typeface="Nunito"/>
              </a:rPr>
              <a:t>Gini Index, Entropy Criterion - popular splitting criterion to choose the best attribute at each node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36557" y="3374272"/>
            <a:ext cx="14014885" cy="3481307"/>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LOGISTIC REGRSSION</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TextBox 2" id="2"/>
          <p:cNvSpPr txBox="true"/>
          <p:nvPr/>
        </p:nvSpPr>
        <p:spPr>
          <a:xfrm rot="0">
            <a:off x="1028700" y="1029776"/>
            <a:ext cx="9285360" cy="2203252"/>
          </a:xfrm>
          <a:prstGeom prst="rect">
            <a:avLst/>
          </a:prstGeom>
        </p:spPr>
        <p:txBody>
          <a:bodyPr anchor="t" rtlCol="false" tIns="0" lIns="0" bIns="0" rIns="0">
            <a:spAutoFit/>
          </a:bodyPr>
          <a:lstStyle/>
          <a:p>
            <a:pPr>
              <a:lnSpc>
                <a:spcPts val="8750"/>
              </a:lnSpc>
            </a:pPr>
            <a:r>
              <a:rPr lang="en-US" sz="7000">
                <a:solidFill>
                  <a:srgbClr val="FFC9B3"/>
                </a:solidFill>
                <a:latin typeface="Nunito Bold Bold"/>
              </a:rPr>
              <a:t>DATA ANALYSIS</a:t>
            </a:r>
          </a:p>
          <a:p>
            <a:pPr>
              <a:lnSpc>
                <a:spcPts val="8750"/>
              </a:lnSpc>
            </a:pPr>
            <a:r>
              <a:rPr lang="en-US" sz="7000">
                <a:solidFill>
                  <a:srgbClr val="FFC9B3"/>
                </a:solidFill>
                <a:latin typeface="Nunito Bold Bold"/>
              </a:rPr>
              <a:t>PIPELINE</a:t>
            </a:r>
          </a:p>
        </p:txBody>
      </p:sp>
      <p:sp>
        <p:nvSpPr>
          <p:cNvPr name="TextBox 3" id="3"/>
          <p:cNvSpPr txBox="true"/>
          <p:nvPr/>
        </p:nvSpPr>
        <p:spPr>
          <a:xfrm rot="0">
            <a:off x="613565" y="3292532"/>
            <a:ext cx="9100865" cy="6642273"/>
          </a:xfrm>
          <a:prstGeom prst="rect">
            <a:avLst/>
          </a:prstGeom>
        </p:spPr>
        <p:txBody>
          <a:bodyPr anchor="t" rtlCol="false" tIns="0" lIns="0" bIns="0" rIns="0">
            <a:spAutoFit/>
          </a:bodyPr>
          <a:lstStyle/>
          <a:p>
            <a:pPr marL="928366" indent="-464183" lvl="1">
              <a:lnSpc>
                <a:spcPts val="6019"/>
              </a:lnSpc>
              <a:buAutoNum type="arabicPeriod" startAt="1"/>
            </a:pPr>
            <a:r>
              <a:rPr lang="en-US" sz="4299" u="sng">
                <a:solidFill>
                  <a:srgbClr val="FFC9B3"/>
                </a:solidFill>
                <a:latin typeface="Nunito Bold"/>
              </a:rPr>
              <a:t>Introduction</a:t>
            </a:r>
          </a:p>
          <a:p>
            <a:pPr marL="1252218" indent="-417406" lvl="2">
              <a:lnSpc>
                <a:spcPts val="4059"/>
              </a:lnSpc>
              <a:buFont typeface="Arial"/>
              <a:buChar char="⚬"/>
            </a:pPr>
            <a:r>
              <a:rPr lang="en-US" sz="2899">
                <a:solidFill>
                  <a:srgbClr val="FFC9B3"/>
                </a:solidFill>
                <a:latin typeface="Nunito Bold"/>
              </a:rPr>
              <a:t>Motivation, </a:t>
            </a:r>
            <a:r>
              <a:rPr lang="en-US" sz="2899">
                <a:solidFill>
                  <a:srgbClr val="FFC9B3"/>
                </a:solidFill>
                <a:latin typeface="Nunito Bold"/>
              </a:rPr>
              <a:t>Problem Definition, Dataset Used</a:t>
            </a:r>
          </a:p>
          <a:p>
            <a:pPr marL="928366" indent="-464183" lvl="1">
              <a:lnSpc>
                <a:spcPts val="6019"/>
              </a:lnSpc>
              <a:buAutoNum type="arabicPeriod" startAt="1"/>
            </a:pPr>
            <a:r>
              <a:rPr lang="en-US" sz="4299" u="sng">
                <a:solidFill>
                  <a:srgbClr val="FFC9B3"/>
                </a:solidFill>
                <a:latin typeface="Nunito Bold"/>
              </a:rPr>
              <a:t>Exploratory Analysis</a:t>
            </a:r>
          </a:p>
          <a:p>
            <a:pPr marL="1252218" indent="-417406" lvl="2">
              <a:lnSpc>
                <a:spcPts val="4059"/>
              </a:lnSpc>
              <a:buFont typeface="Arial"/>
              <a:buChar char="⚬"/>
            </a:pPr>
            <a:r>
              <a:rPr lang="en-US" sz="2899">
                <a:solidFill>
                  <a:srgbClr val="FFC9B3"/>
                </a:solidFill>
                <a:latin typeface="Nunito Bold"/>
              </a:rPr>
              <a:t>Data Insights</a:t>
            </a:r>
          </a:p>
          <a:p>
            <a:pPr marL="1252218" indent="-417406" lvl="2">
              <a:lnSpc>
                <a:spcPts val="4059"/>
              </a:lnSpc>
              <a:buFont typeface="Arial"/>
              <a:buChar char="⚬"/>
            </a:pPr>
            <a:r>
              <a:rPr lang="en-US" sz="2899">
                <a:solidFill>
                  <a:srgbClr val="FFC9B3"/>
                </a:solidFill>
                <a:latin typeface="Nunito Bold"/>
              </a:rPr>
              <a:t>Data Curation</a:t>
            </a:r>
          </a:p>
          <a:p>
            <a:pPr marL="928366" indent="-464183" lvl="1">
              <a:lnSpc>
                <a:spcPts val="6019"/>
              </a:lnSpc>
              <a:buAutoNum type="arabicPeriod" startAt="1"/>
            </a:pPr>
            <a:r>
              <a:rPr lang="en-US" sz="4299" u="sng">
                <a:solidFill>
                  <a:srgbClr val="FFC9B3"/>
                </a:solidFill>
                <a:latin typeface="Nunito Bold"/>
              </a:rPr>
              <a:t>Machine Learning</a:t>
            </a:r>
          </a:p>
          <a:p>
            <a:pPr marL="1252218" indent="-417406" lvl="2">
              <a:lnSpc>
                <a:spcPts val="4059"/>
              </a:lnSpc>
              <a:buFont typeface="Arial"/>
              <a:buChar char="⚬"/>
            </a:pPr>
            <a:r>
              <a:rPr lang="en-US" sz="2899">
                <a:solidFill>
                  <a:srgbClr val="FFC9B3"/>
                </a:solidFill>
                <a:latin typeface="Nunito Bold"/>
              </a:rPr>
              <a:t>Decision Tree, </a:t>
            </a:r>
            <a:r>
              <a:rPr lang="en-US" sz="2899">
                <a:solidFill>
                  <a:srgbClr val="FFC9B3"/>
                </a:solidFill>
                <a:latin typeface="Nunito Bold"/>
              </a:rPr>
              <a:t>Logistic Regression, Gaussian Naive Bayes, K-Means</a:t>
            </a:r>
          </a:p>
          <a:p>
            <a:pPr marL="928366" indent="-464183" lvl="1">
              <a:lnSpc>
                <a:spcPts val="6019"/>
              </a:lnSpc>
              <a:buAutoNum type="arabicPeriod" startAt="1"/>
            </a:pPr>
            <a:r>
              <a:rPr lang="en-US" sz="4299" u="sng">
                <a:solidFill>
                  <a:srgbClr val="FFC9B3"/>
                </a:solidFill>
                <a:latin typeface="Nunito Bold"/>
              </a:rPr>
              <a:t>Conclusion</a:t>
            </a:r>
          </a:p>
          <a:p>
            <a:pPr marL="1252218" indent="-417406" lvl="2">
              <a:lnSpc>
                <a:spcPts val="4059"/>
              </a:lnSpc>
              <a:buFont typeface="Arial"/>
              <a:buChar char="⚬"/>
            </a:pPr>
            <a:r>
              <a:rPr lang="en-US" sz="2899">
                <a:solidFill>
                  <a:srgbClr val="FFC9B3"/>
                </a:solidFill>
                <a:latin typeface="Nunito Bold"/>
              </a:rPr>
              <a:t>Outcome</a:t>
            </a:r>
          </a:p>
          <a:p>
            <a:pPr marL="1252218" indent="-417406" lvl="2">
              <a:lnSpc>
                <a:spcPts val="4059"/>
              </a:lnSpc>
              <a:buFont typeface="Arial"/>
              <a:buChar char="⚬"/>
            </a:pPr>
            <a:r>
              <a:rPr lang="en-US" sz="2899">
                <a:solidFill>
                  <a:srgbClr val="FFC9B3"/>
                </a:solidFill>
                <a:latin typeface="Nunito Bold"/>
              </a:rPr>
              <a:t>Concluding Insights</a:t>
            </a:r>
          </a:p>
        </p:txBody>
      </p:sp>
      <p:sp>
        <p:nvSpPr>
          <p:cNvPr name="Freeform 4" id="4"/>
          <p:cNvSpPr/>
          <p:nvPr/>
        </p:nvSpPr>
        <p:spPr>
          <a:xfrm flipH="false" flipV="false" rot="-4816066">
            <a:off x="7720133" y="-2011109"/>
            <a:ext cx="16888561" cy="14309217"/>
          </a:xfrm>
          <a:custGeom>
            <a:avLst/>
            <a:gdLst/>
            <a:ahLst/>
            <a:cxnLst/>
            <a:rect r="r" b="b" t="t" l="l"/>
            <a:pathLst>
              <a:path h="14309217" w="16888561">
                <a:moveTo>
                  <a:pt x="0" y="0"/>
                </a:moveTo>
                <a:lnTo>
                  <a:pt x="16888561" y="0"/>
                </a:lnTo>
                <a:lnTo>
                  <a:pt x="16888561" y="14309218"/>
                </a:lnTo>
                <a:lnTo>
                  <a:pt x="0" y="143092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324296">
            <a:off x="11006456" y="3811847"/>
            <a:ext cx="2143032" cy="1971589"/>
          </a:xfrm>
          <a:custGeom>
            <a:avLst/>
            <a:gdLst/>
            <a:ahLst/>
            <a:cxnLst/>
            <a:rect r="r" b="b" t="t" l="l"/>
            <a:pathLst>
              <a:path h="1971589" w="2143032">
                <a:moveTo>
                  <a:pt x="0" y="0"/>
                </a:moveTo>
                <a:lnTo>
                  <a:pt x="2143032" y="0"/>
                </a:lnTo>
                <a:lnTo>
                  <a:pt x="2143032" y="1971589"/>
                </a:lnTo>
                <a:lnTo>
                  <a:pt x="0" y="1971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047205">
            <a:off x="12453930" y="5728976"/>
            <a:ext cx="9043410" cy="9791094"/>
          </a:xfrm>
          <a:custGeom>
            <a:avLst/>
            <a:gdLst/>
            <a:ahLst/>
            <a:cxnLst/>
            <a:rect r="r" b="b" t="t" l="l"/>
            <a:pathLst>
              <a:path h="9791094" w="9043410">
                <a:moveTo>
                  <a:pt x="0" y="0"/>
                </a:moveTo>
                <a:lnTo>
                  <a:pt x="9043410" y="0"/>
                </a:lnTo>
                <a:lnTo>
                  <a:pt x="9043410" y="9791094"/>
                </a:lnTo>
                <a:lnTo>
                  <a:pt x="0" y="97910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410219">
            <a:off x="15723655" y="3406228"/>
            <a:ext cx="1460273" cy="2294715"/>
          </a:xfrm>
          <a:custGeom>
            <a:avLst/>
            <a:gdLst/>
            <a:ahLst/>
            <a:cxnLst/>
            <a:rect r="r" b="b" t="t" l="l"/>
            <a:pathLst>
              <a:path h="2294715" w="1460273">
                <a:moveTo>
                  <a:pt x="0" y="0"/>
                </a:moveTo>
                <a:lnTo>
                  <a:pt x="1460273" y="0"/>
                </a:lnTo>
                <a:lnTo>
                  <a:pt x="1460273" y="2294715"/>
                </a:lnTo>
                <a:lnTo>
                  <a:pt x="0" y="229471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1881308">
            <a:off x="16205968" y="6115462"/>
            <a:ext cx="495646" cy="1919755"/>
          </a:xfrm>
          <a:custGeom>
            <a:avLst/>
            <a:gdLst/>
            <a:ahLst/>
            <a:cxnLst/>
            <a:rect r="r" b="b" t="t" l="l"/>
            <a:pathLst>
              <a:path h="1919755" w="495646">
                <a:moveTo>
                  <a:pt x="0" y="0"/>
                </a:moveTo>
                <a:lnTo>
                  <a:pt x="495646" y="0"/>
                </a:lnTo>
                <a:lnTo>
                  <a:pt x="495646" y="1919755"/>
                </a:lnTo>
                <a:lnTo>
                  <a:pt x="0" y="19197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false" flipV="false" rot="69782">
            <a:off x="14045811" y="1708376"/>
            <a:ext cx="1362403" cy="2531492"/>
          </a:xfrm>
          <a:custGeom>
            <a:avLst/>
            <a:gdLst/>
            <a:ahLst/>
            <a:cxnLst/>
            <a:rect r="r" b="b" t="t" l="l"/>
            <a:pathLst>
              <a:path h="2531492" w="1362403">
                <a:moveTo>
                  <a:pt x="0" y="0"/>
                </a:moveTo>
                <a:lnTo>
                  <a:pt x="1362404" y="0"/>
                </a:lnTo>
                <a:lnTo>
                  <a:pt x="1362404" y="2531493"/>
                </a:lnTo>
                <a:lnTo>
                  <a:pt x="0" y="253149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3932114">
            <a:off x="15718479" y="1159083"/>
            <a:ext cx="1470624" cy="2191987"/>
          </a:xfrm>
          <a:custGeom>
            <a:avLst/>
            <a:gdLst/>
            <a:ahLst/>
            <a:cxnLst/>
            <a:rect r="r" b="b" t="t" l="l"/>
            <a:pathLst>
              <a:path h="2191987" w="1470624">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1" id="11"/>
          <p:cNvSpPr/>
          <p:nvPr/>
        </p:nvSpPr>
        <p:spPr>
          <a:xfrm flipH="false" flipV="false" rot="0">
            <a:off x="11843487" y="819451"/>
            <a:ext cx="1180961" cy="2662002"/>
          </a:xfrm>
          <a:custGeom>
            <a:avLst/>
            <a:gdLst/>
            <a:ahLst/>
            <a:cxnLst/>
            <a:rect r="r" b="b" t="t" l="l"/>
            <a:pathLst>
              <a:path h="2662002" w="1180961">
                <a:moveTo>
                  <a:pt x="0" y="0"/>
                </a:moveTo>
                <a:lnTo>
                  <a:pt x="1180960" y="0"/>
                </a:lnTo>
                <a:lnTo>
                  <a:pt x="1180960" y="2662001"/>
                </a:lnTo>
                <a:lnTo>
                  <a:pt x="0" y="266200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2" id="12"/>
          <p:cNvSpPr/>
          <p:nvPr/>
        </p:nvSpPr>
        <p:spPr>
          <a:xfrm flipH="false" flipV="false" rot="-3492097">
            <a:off x="10273047" y="1011500"/>
            <a:ext cx="525989" cy="2277903"/>
          </a:xfrm>
          <a:custGeom>
            <a:avLst/>
            <a:gdLst/>
            <a:ahLst/>
            <a:cxnLst/>
            <a:rect r="r" b="b" t="t" l="l"/>
            <a:pathLst>
              <a:path h="2277903" w="525989">
                <a:moveTo>
                  <a:pt x="0" y="0"/>
                </a:moveTo>
                <a:lnTo>
                  <a:pt x="525988" y="0"/>
                </a:lnTo>
                <a:lnTo>
                  <a:pt x="525988" y="2277903"/>
                </a:lnTo>
                <a:lnTo>
                  <a:pt x="0" y="227790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3" id="13"/>
          <p:cNvSpPr/>
          <p:nvPr/>
        </p:nvSpPr>
        <p:spPr>
          <a:xfrm flipH="false" flipV="false" rot="-7467239">
            <a:off x="13018389" y="1338935"/>
            <a:ext cx="1470624" cy="2191987"/>
          </a:xfrm>
          <a:custGeom>
            <a:avLst/>
            <a:gdLst/>
            <a:ahLst/>
            <a:cxnLst/>
            <a:rect r="r" b="b" t="t" l="l"/>
            <a:pathLst>
              <a:path h="2191987" w="1470624">
                <a:moveTo>
                  <a:pt x="0" y="0"/>
                </a:moveTo>
                <a:lnTo>
                  <a:pt x="1470624" y="0"/>
                </a:lnTo>
                <a:lnTo>
                  <a:pt x="1470624" y="2191987"/>
                </a:lnTo>
                <a:lnTo>
                  <a:pt x="0" y="219198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4672712">
            <a:off x="-3753709" y="-6696485"/>
            <a:ext cx="9572748" cy="10364196"/>
          </a:xfrm>
          <a:custGeom>
            <a:avLst/>
            <a:gdLst/>
            <a:ahLst/>
            <a:cxnLst/>
            <a:rect r="r" b="b" t="t" l="l"/>
            <a:pathLst>
              <a:path h="10364196" w="9572748">
                <a:moveTo>
                  <a:pt x="0" y="0"/>
                </a:moveTo>
                <a:lnTo>
                  <a:pt x="9572748" y="0"/>
                </a:lnTo>
                <a:lnTo>
                  <a:pt x="9572748" y="10364196"/>
                </a:lnTo>
                <a:lnTo>
                  <a:pt x="0" y="103641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546365">
            <a:off x="12141907" y="5261694"/>
            <a:ext cx="3497479" cy="4049712"/>
          </a:xfrm>
          <a:custGeom>
            <a:avLst/>
            <a:gdLst/>
            <a:ahLst/>
            <a:cxnLst/>
            <a:rect r="r" b="b" t="t" l="l"/>
            <a:pathLst>
              <a:path h="4049712" w="3497479">
                <a:moveTo>
                  <a:pt x="0" y="0"/>
                </a:moveTo>
                <a:lnTo>
                  <a:pt x="3497479" y="0"/>
                </a:lnTo>
                <a:lnTo>
                  <a:pt x="3497479" y="4049713"/>
                </a:lnTo>
                <a:lnTo>
                  <a:pt x="0" y="4049713"/>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7819363">
            <a:off x="-10066318" y="-5612797"/>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32614">
            <a:off x="-3407575" y="-3501735"/>
            <a:ext cx="7629624" cy="8260420"/>
          </a:xfrm>
          <a:custGeom>
            <a:avLst/>
            <a:gdLst/>
            <a:ahLst/>
            <a:cxnLst/>
            <a:rect r="r" b="b" t="t" l="l"/>
            <a:pathLst>
              <a:path h="8260420" w="7629624">
                <a:moveTo>
                  <a:pt x="0" y="0"/>
                </a:moveTo>
                <a:lnTo>
                  <a:pt x="7629625" y="0"/>
                </a:lnTo>
                <a:lnTo>
                  <a:pt x="7629625" y="8260420"/>
                </a:lnTo>
                <a:lnTo>
                  <a:pt x="0" y="8260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687199" y="2921575"/>
            <a:ext cx="5963302" cy="6181065"/>
          </a:xfrm>
          <a:custGeom>
            <a:avLst/>
            <a:gdLst/>
            <a:ahLst/>
            <a:cxnLst/>
            <a:rect r="r" b="b" t="t" l="l"/>
            <a:pathLst>
              <a:path h="6181065" w="5963302">
                <a:moveTo>
                  <a:pt x="0" y="0"/>
                </a:moveTo>
                <a:lnTo>
                  <a:pt x="5963303" y="0"/>
                </a:lnTo>
                <a:lnTo>
                  <a:pt x="5963303" y="6181065"/>
                </a:lnTo>
                <a:lnTo>
                  <a:pt x="0" y="6181065"/>
                </a:lnTo>
                <a:lnTo>
                  <a:pt x="0" y="0"/>
                </a:lnTo>
                <a:close/>
              </a:path>
            </a:pathLst>
          </a:custGeom>
          <a:blipFill>
            <a:blip r:embed="rId6"/>
            <a:stretch>
              <a:fillRect l="-2528" t="0" r="-24250" b="0"/>
            </a:stretch>
          </a:blipFill>
        </p:spPr>
      </p:sp>
      <p:sp>
        <p:nvSpPr>
          <p:cNvPr name="TextBox 6" id="6"/>
          <p:cNvSpPr txBox="true"/>
          <p:nvPr/>
        </p:nvSpPr>
        <p:spPr>
          <a:xfrm rot="0">
            <a:off x="5646786" y="981075"/>
            <a:ext cx="12003716" cy="1272475"/>
          </a:xfrm>
          <a:prstGeom prst="rect">
            <a:avLst/>
          </a:prstGeom>
        </p:spPr>
        <p:txBody>
          <a:bodyPr anchor="t" rtlCol="false" tIns="0" lIns="0" bIns="0" rIns="0">
            <a:spAutoFit/>
          </a:bodyPr>
          <a:lstStyle/>
          <a:p>
            <a:pPr algn="ctr">
              <a:lnSpc>
                <a:spcPts val="10124"/>
              </a:lnSpc>
            </a:pPr>
            <a:r>
              <a:rPr lang="en-US" sz="8099">
                <a:solidFill>
                  <a:srgbClr val="2D799C"/>
                </a:solidFill>
                <a:latin typeface="Nunito Bold Bold"/>
              </a:rPr>
              <a:t>LOGISTIC REGRESSION</a:t>
            </a:r>
          </a:p>
        </p:txBody>
      </p:sp>
      <p:sp>
        <p:nvSpPr>
          <p:cNvPr name="TextBox 7" id="7"/>
          <p:cNvSpPr txBox="true"/>
          <p:nvPr/>
        </p:nvSpPr>
        <p:spPr>
          <a:xfrm rot="0">
            <a:off x="2020544" y="3126786"/>
            <a:ext cx="9015787" cy="5723017"/>
          </a:xfrm>
          <a:prstGeom prst="rect">
            <a:avLst/>
          </a:prstGeom>
        </p:spPr>
        <p:txBody>
          <a:bodyPr anchor="t" rtlCol="false" tIns="0" lIns="0" bIns="0" rIns="0">
            <a:spAutoFit/>
          </a:bodyPr>
          <a:lstStyle/>
          <a:p>
            <a:pPr marL="626112" indent="-313056" lvl="1">
              <a:lnSpc>
                <a:spcPts val="4060"/>
              </a:lnSpc>
              <a:buFont typeface="Arial"/>
              <a:buChar char="•"/>
            </a:pPr>
            <a:r>
              <a:rPr lang="en-US" sz="2900">
                <a:solidFill>
                  <a:srgbClr val="5C3224"/>
                </a:solidFill>
                <a:latin typeface="Nunito"/>
              </a:rPr>
              <a:t>Estimates the probability of an event occurring, based on a given data set of independent variables.</a:t>
            </a:r>
          </a:p>
          <a:p>
            <a:pPr marL="626112" indent="-313056" lvl="1">
              <a:lnSpc>
                <a:spcPts val="4060"/>
              </a:lnSpc>
              <a:buFont typeface="Arial"/>
              <a:buChar char="•"/>
            </a:pPr>
            <a:r>
              <a:rPr lang="en-US" sz="2900">
                <a:solidFill>
                  <a:srgbClr val="5C3224"/>
                </a:solidFill>
                <a:latin typeface="Nunito"/>
              </a:rPr>
              <a:t>Most variables should be independent to one another/ does not have a strong correlation.</a:t>
            </a:r>
          </a:p>
          <a:p>
            <a:pPr marL="626112" indent="-313056" lvl="1">
              <a:lnSpc>
                <a:spcPts val="4060"/>
              </a:lnSpc>
              <a:buFont typeface="Arial"/>
              <a:buChar char="•"/>
            </a:pPr>
            <a:r>
              <a:rPr lang="en-US" sz="2900">
                <a:solidFill>
                  <a:srgbClr val="5C3224"/>
                </a:solidFill>
                <a:latin typeface="Nunito"/>
              </a:rPr>
              <a:t>Uses the following formulas: </a:t>
            </a:r>
          </a:p>
          <a:p>
            <a:pPr marL="1252224" indent="-417408" lvl="2">
              <a:lnSpc>
                <a:spcPts val="4060"/>
              </a:lnSpc>
              <a:buFont typeface="Arial"/>
              <a:buChar char="⚬"/>
            </a:pPr>
            <a:r>
              <a:rPr lang="en-US" sz="2900">
                <a:solidFill>
                  <a:srgbClr val="5C3224"/>
                </a:solidFill>
                <a:latin typeface="Nunito"/>
              </a:rPr>
              <a:t>Logit(pi) = 1/(1+ exp(-pi))</a:t>
            </a:r>
          </a:p>
          <a:p>
            <a:pPr marL="1252224" indent="-417408" lvl="2">
              <a:lnSpc>
                <a:spcPts val="4060"/>
              </a:lnSpc>
              <a:buFont typeface="Arial"/>
              <a:buChar char="⚬"/>
            </a:pPr>
            <a:r>
              <a:rPr lang="en-US" sz="2900">
                <a:solidFill>
                  <a:srgbClr val="5C3224"/>
                </a:solidFill>
                <a:latin typeface="Nunito"/>
              </a:rPr>
              <a:t>ln(pi/(1-pi)) = Beta_0 + Beta_1*X_1 + … + B_k*K_k</a:t>
            </a:r>
          </a:p>
          <a:p>
            <a:pPr marL="682554" indent="-341277" lvl="1">
              <a:lnSpc>
                <a:spcPts val="4426"/>
              </a:lnSpc>
              <a:buFont typeface="Arial"/>
              <a:buChar char="•"/>
            </a:pPr>
            <a:r>
              <a:rPr lang="en-US" sz="3161">
                <a:solidFill>
                  <a:srgbClr val="5C3224"/>
                </a:solidFill>
                <a:latin typeface="Nunito"/>
              </a:rPr>
              <a:t>L</a:t>
            </a:r>
            <a:r>
              <a:rPr lang="en-US" sz="3161">
                <a:solidFill>
                  <a:srgbClr val="5C3224"/>
                </a:solidFill>
                <a:latin typeface="Nunito"/>
              </a:rPr>
              <a:t>ogistic regression seeks to find the best parameter estimate.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36557" y="3374272"/>
            <a:ext cx="14014885" cy="3481621"/>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GAUSSIAN NAIVE BAYES (GNB)</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0">
            <a:off x="9976900" y="2462435"/>
            <a:ext cx="5733143" cy="4128783"/>
          </a:xfrm>
          <a:custGeom>
            <a:avLst/>
            <a:gdLst/>
            <a:ahLst/>
            <a:cxnLst/>
            <a:rect r="r" b="b" t="t" l="l"/>
            <a:pathLst>
              <a:path h="4128783" w="5733143">
                <a:moveTo>
                  <a:pt x="0" y="0"/>
                </a:moveTo>
                <a:lnTo>
                  <a:pt x="5733143" y="0"/>
                </a:lnTo>
                <a:lnTo>
                  <a:pt x="5733143" y="4128783"/>
                </a:lnTo>
                <a:lnTo>
                  <a:pt x="0" y="4128783"/>
                </a:lnTo>
                <a:lnTo>
                  <a:pt x="0" y="0"/>
                </a:lnTo>
                <a:close/>
              </a:path>
            </a:pathLst>
          </a:custGeom>
          <a:blipFill>
            <a:blip r:embed="rId2"/>
            <a:stretch>
              <a:fillRect l="0" t="0" r="0" b="0"/>
            </a:stretch>
          </a:blipFill>
        </p:spPr>
      </p:sp>
      <p:sp>
        <p:nvSpPr>
          <p:cNvPr name="Freeform 3" id="3"/>
          <p:cNvSpPr/>
          <p:nvPr/>
        </p:nvSpPr>
        <p:spPr>
          <a:xfrm flipH="false" flipV="false" rot="0">
            <a:off x="9144000" y="7058473"/>
            <a:ext cx="8111259" cy="1263884"/>
          </a:xfrm>
          <a:custGeom>
            <a:avLst/>
            <a:gdLst/>
            <a:ahLst/>
            <a:cxnLst/>
            <a:rect r="r" b="b" t="t" l="l"/>
            <a:pathLst>
              <a:path h="1263884" w="8111259">
                <a:moveTo>
                  <a:pt x="0" y="0"/>
                </a:moveTo>
                <a:lnTo>
                  <a:pt x="8111259" y="0"/>
                </a:lnTo>
                <a:lnTo>
                  <a:pt x="8111259" y="1263885"/>
                </a:lnTo>
                <a:lnTo>
                  <a:pt x="0" y="1263885"/>
                </a:lnTo>
                <a:lnTo>
                  <a:pt x="0" y="0"/>
                </a:lnTo>
                <a:close/>
              </a:path>
            </a:pathLst>
          </a:custGeom>
          <a:blipFill>
            <a:blip r:embed="rId3"/>
            <a:stretch>
              <a:fillRect l="0" t="0" r="0" b="0"/>
            </a:stretch>
          </a:blipFill>
        </p:spPr>
      </p:sp>
      <p:sp>
        <p:nvSpPr>
          <p:cNvPr name="Freeform 4" id="4"/>
          <p:cNvSpPr/>
          <p:nvPr/>
        </p:nvSpPr>
        <p:spPr>
          <a:xfrm flipH="false" flipV="false" rot="0">
            <a:off x="2118471" y="7968205"/>
            <a:ext cx="5449234" cy="573109"/>
          </a:xfrm>
          <a:custGeom>
            <a:avLst/>
            <a:gdLst/>
            <a:ahLst/>
            <a:cxnLst/>
            <a:rect r="r" b="b" t="t" l="l"/>
            <a:pathLst>
              <a:path h="573109" w="5449234">
                <a:moveTo>
                  <a:pt x="0" y="0"/>
                </a:moveTo>
                <a:lnTo>
                  <a:pt x="5449234" y="0"/>
                </a:lnTo>
                <a:lnTo>
                  <a:pt x="5449234" y="573109"/>
                </a:lnTo>
                <a:lnTo>
                  <a:pt x="0" y="573109"/>
                </a:lnTo>
                <a:lnTo>
                  <a:pt x="0" y="0"/>
                </a:lnTo>
                <a:close/>
              </a:path>
            </a:pathLst>
          </a:custGeom>
          <a:blipFill>
            <a:blip r:embed="rId4"/>
            <a:stretch>
              <a:fillRect l="0" t="0" r="0" b="0"/>
            </a:stretch>
          </a:blipFill>
        </p:spPr>
      </p:sp>
      <p:sp>
        <p:nvSpPr>
          <p:cNvPr name="TextBox 5" id="5"/>
          <p:cNvSpPr txBox="true"/>
          <p:nvPr/>
        </p:nvSpPr>
        <p:spPr>
          <a:xfrm rot="0">
            <a:off x="1028700" y="1867635"/>
            <a:ext cx="7628777" cy="1529969"/>
          </a:xfrm>
          <a:prstGeom prst="rect">
            <a:avLst/>
          </a:prstGeom>
        </p:spPr>
        <p:txBody>
          <a:bodyPr anchor="t" rtlCol="false" tIns="0" lIns="0" bIns="0" rIns="0">
            <a:spAutoFit/>
          </a:bodyPr>
          <a:lstStyle/>
          <a:p>
            <a:pPr marL="496574" indent="-248287" lvl="1">
              <a:lnSpc>
                <a:spcPts val="3013"/>
              </a:lnSpc>
              <a:buFont typeface="Arial"/>
              <a:buChar char="•"/>
            </a:pPr>
            <a:r>
              <a:rPr lang="en-US" sz="2300">
                <a:solidFill>
                  <a:srgbClr val="5C3224"/>
                </a:solidFill>
                <a:latin typeface="Nunito"/>
              </a:rPr>
              <a:t>GNB classification works based on the Bayes’ Theorem to calculate posterior probability of classes diabetes positive and diabetes negative given features of the dataset</a:t>
            </a:r>
          </a:p>
        </p:txBody>
      </p:sp>
      <p:sp>
        <p:nvSpPr>
          <p:cNvPr name="TextBox 6" id="6"/>
          <p:cNvSpPr txBox="true"/>
          <p:nvPr/>
        </p:nvSpPr>
        <p:spPr>
          <a:xfrm rot="0">
            <a:off x="1582629" y="620712"/>
            <a:ext cx="15122743" cy="787400"/>
          </a:xfrm>
          <a:prstGeom prst="rect">
            <a:avLst/>
          </a:prstGeom>
        </p:spPr>
        <p:txBody>
          <a:bodyPr anchor="t" rtlCol="false" tIns="0" lIns="0" bIns="0" rIns="0">
            <a:spAutoFit/>
          </a:bodyPr>
          <a:lstStyle/>
          <a:p>
            <a:pPr algn="ctr">
              <a:lnSpc>
                <a:spcPts val="6249"/>
              </a:lnSpc>
            </a:pPr>
            <a:r>
              <a:rPr lang="en-US" sz="4999">
                <a:solidFill>
                  <a:srgbClr val="2D799C"/>
                </a:solidFill>
                <a:latin typeface="Nunito Bold Bold"/>
              </a:rPr>
              <a:t>HOW GNB WORKS</a:t>
            </a:r>
          </a:p>
        </p:txBody>
      </p:sp>
      <p:sp>
        <p:nvSpPr>
          <p:cNvPr name="TextBox 7" id="7"/>
          <p:cNvSpPr txBox="true"/>
          <p:nvPr/>
        </p:nvSpPr>
        <p:spPr>
          <a:xfrm rot="0">
            <a:off x="1028700" y="4336767"/>
            <a:ext cx="7628777" cy="1148969"/>
          </a:xfrm>
          <a:prstGeom prst="rect">
            <a:avLst/>
          </a:prstGeom>
        </p:spPr>
        <p:txBody>
          <a:bodyPr anchor="t" rtlCol="false" tIns="0" lIns="0" bIns="0" rIns="0">
            <a:spAutoFit/>
          </a:bodyPr>
          <a:lstStyle/>
          <a:p>
            <a:pPr marL="496574" indent="-248287" lvl="1">
              <a:lnSpc>
                <a:spcPts val="3013"/>
              </a:lnSpc>
              <a:buFont typeface="Arial"/>
              <a:buChar char="•"/>
            </a:pPr>
            <a:r>
              <a:rPr lang="en-US" sz="2300">
                <a:solidFill>
                  <a:srgbClr val="5C3224"/>
                </a:solidFill>
                <a:latin typeface="Nunito"/>
              </a:rPr>
              <a:t>During model training, GNB calculates the prior probability of each class and likelihood for each feature given each class</a:t>
            </a:r>
          </a:p>
        </p:txBody>
      </p:sp>
      <p:sp>
        <p:nvSpPr>
          <p:cNvPr name="TextBox 8" id="8"/>
          <p:cNvSpPr txBox="true"/>
          <p:nvPr/>
        </p:nvSpPr>
        <p:spPr>
          <a:xfrm rot="0">
            <a:off x="1028700" y="3483073"/>
            <a:ext cx="7628777" cy="767969"/>
          </a:xfrm>
          <a:prstGeom prst="rect">
            <a:avLst/>
          </a:prstGeom>
        </p:spPr>
        <p:txBody>
          <a:bodyPr anchor="t" rtlCol="false" tIns="0" lIns="0" bIns="0" rIns="0">
            <a:spAutoFit/>
          </a:bodyPr>
          <a:lstStyle/>
          <a:p>
            <a:pPr marL="496574" indent="-248287" lvl="1">
              <a:lnSpc>
                <a:spcPts val="3013"/>
              </a:lnSpc>
              <a:buFont typeface="Arial"/>
              <a:buChar char="•"/>
            </a:pPr>
            <a:r>
              <a:rPr lang="en-US" sz="2300">
                <a:solidFill>
                  <a:srgbClr val="5C3224"/>
                </a:solidFill>
                <a:latin typeface="Nunito"/>
              </a:rPr>
              <a:t>GNB assumes that features are “independent”, meaning low correlation for most features.</a:t>
            </a:r>
          </a:p>
        </p:txBody>
      </p:sp>
      <p:sp>
        <p:nvSpPr>
          <p:cNvPr name="Freeform 9" id="9"/>
          <p:cNvSpPr/>
          <p:nvPr/>
        </p:nvSpPr>
        <p:spPr>
          <a:xfrm flipH="false" flipV="false" rot="8270816">
            <a:off x="-10893719" y="-7410817"/>
            <a:ext cx="16333616" cy="13839027"/>
          </a:xfrm>
          <a:custGeom>
            <a:avLst/>
            <a:gdLst/>
            <a:ahLst/>
            <a:cxnLst/>
            <a:rect r="r" b="b" t="t" l="l"/>
            <a:pathLst>
              <a:path h="13839027" w="16333616">
                <a:moveTo>
                  <a:pt x="0" y="0"/>
                </a:moveTo>
                <a:lnTo>
                  <a:pt x="16333616" y="0"/>
                </a:lnTo>
                <a:lnTo>
                  <a:pt x="16333616" y="13839028"/>
                </a:lnTo>
                <a:lnTo>
                  <a:pt x="0" y="1383902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3684067">
            <a:off x="-4166026" y="-4991857"/>
            <a:ext cx="7629624" cy="8260420"/>
          </a:xfrm>
          <a:custGeom>
            <a:avLst/>
            <a:gdLst/>
            <a:ahLst/>
            <a:cxnLst/>
            <a:rect r="r" b="b" t="t" l="l"/>
            <a:pathLst>
              <a:path h="8260420" w="7629624">
                <a:moveTo>
                  <a:pt x="0" y="0"/>
                </a:moveTo>
                <a:lnTo>
                  <a:pt x="7629625" y="0"/>
                </a:lnTo>
                <a:lnTo>
                  <a:pt x="7629625" y="8260420"/>
                </a:lnTo>
                <a:lnTo>
                  <a:pt x="0" y="826042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6793149">
            <a:off x="13811029" y="6757874"/>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28700" y="5571461"/>
            <a:ext cx="7628777" cy="2291969"/>
          </a:xfrm>
          <a:prstGeom prst="rect">
            <a:avLst/>
          </a:prstGeom>
        </p:spPr>
        <p:txBody>
          <a:bodyPr anchor="t" rtlCol="false" tIns="0" lIns="0" bIns="0" rIns="0">
            <a:spAutoFit/>
          </a:bodyPr>
          <a:lstStyle/>
          <a:p>
            <a:pPr marL="496574" indent="-248287" lvl="1">
              <a:lnSpc>
                <a:spcPts val="3013"/>
              </a:lnSpc>
              <a:buFont typeface="Arial"/>
              <a:buChar char="•"/>
            </a:pPr>
            <a:r>
              <a:rPr lang="en-US" sz="2300">
                <a:solidFill>
                  <a:srgbClr val="5C3224"/>
                </a:solidFill>
                <a:latin typeface="Nunito"/>
              </a:rPr>
              <a:t>For prediction of a new instance, GNB calculates the posterior probability of each class using the formula below by using the features from the new instance, scaled by the product of the prior probability of the class multiplied by the likelihood of features given the class from the training phase.</a:t>
            </a:r>
          </a:p>
        </p:txBody>
      </p:sp>
      <p:sp>
        <p:nvSpPr>
          <p:cNvPr name="TextBox 13" id="13"/>
          <p:cNvSpPr txBox="true"/>
          <p:nvPr/>
        </p:nvSpPr>
        <p:spPr>
          <a:xfrm rot="0">
            <a:off x="1028700" y="8674291"/>
            <a:ext cx="7628777" cy="1148969"/>
          </a:xfrm>
          <a:prstGeom prst="rect">
            <a:avLst/>
          </a:prstGeom>
        </p:spPr>
        <p:txBody>
          <a:bodyPr anchor="t" rtlCol="false" tIns="0" lIns="0" bIns="0" rIns="0">
            <a:spAutoFit/>
          </a:bodyPr>
          <a:lstStyle/>
          <a:p>
            <a:pPr marL="496574" indent="-248287" lvl="1">
              <a:lnSpc>
                <a:spcPts val="3013"/>
              </a:lnSpc>
              <a:buFont typeface="Arial"/>
              <a:buChar char="•"/>
            </a:pPr>
            <a:r>
              <a:rPr lang="en-US" sz="2300">
                <a:solidFill>
                  <a:srgbClr val="5C3224"/>
                </a:solidFill>
                <a:latin typeface="Nunito"/>
              </a:rPr>
              <a:t>The posterior probability of both classes will then add up to one.  Whichever class’ probability is higher is considered the prediction.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36557" y="4247885"/>
            <a:ext cx="14014885" cy="1734080"/>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K-MEANS</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3135680" y="1000125"/>
            <a:ext cx="12016641" cy="1522095"/>
          </a:xfrm>
          <a:prstGeom prst="rect">
            <a:avLst/>
          </a:prstGeom>
        </p:spPr>
        <p:txBody>
          <a:bodyPr anchor="t" rtlCol="false" tIns="0" lIns="0" bIns="0" rIns="0">
            <a:spAutoFit/>
          </a:bodyPr>
          <a:lstStyle/>
          <a:p>
            <a:pPr algn="ctr">
              <a:lnSpc>
                <a:spcPts val="6000"/>
              </a:lnSpc>
            </a:pPr>
            <a:r>
              <a:rPr lang="en-US" sz="4800">
                <a:solidFill>
                  <a:srgbClr val="2D799C"/>
                </a:solidFill>
                <a:latin typeface="Nunito Bold Bold"/>
              </a:rPr>
              <a:t>K-MEANS CLUSTERING OF DATA ON AGE AND BMI</a:t>
            </a:r>
          </a:p>
        </p:txBody>
      </p:sp>
      <p:sp>
        <p:nvSpPr>
          <p:cNvPr name="Freeform 3" id="3"/>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632296" y="2827261"/>
            <a:ext cx="11023407" cy="6887686"/>
          </a:xfrm>
          <a:custGeom>
            <a:avLst/>
            <a:gdLst/>
            <a:ahLst/>
            <a:cxnLst/>
            <a:rect r="r" b="b" t="t" l="l"/>
            <a:pathLst>
              <a:path h="6887686" w="11023407">
                <a:moveTo>
                  <a:pt x="0" y="0"/>
                </a:moveTo>
                <a:lnTo>
                  <a:pt x="11023408" y="0"/>
                </a:lnTo>
                <a:lnTo>
                  <a:pt x="11023408" y="6887686"/>
                </a:lnTo>
                <a:lnTo>
                  <a:pt x="0" y="6887686"/>
                </a:lnTo>
                <a:lnTo>
                  <a:pt x="0" y="0"/>
                </a:lnTo>
                <a:close/>
              </a:path>
            </a:pathLst>
          </a:custGeom>
          <a:blipFill>
            <a:blip r:embed="rId6"/>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27158" y="1000125"/>
            <a:ext cx="13495411" cy="760095"/>
          </a:xfrm>
          <a:prstGeom prst="rect">
            <a:avLst/>
          </a:prstGeom>
        </p:spPr>
        <p:txBody>
          <a:bodyPr anchor="t" rtlCol="false" tIns="0" lIns="0" bIns="0" rIns="0">
            <a:spAutoFit/>
          </a:bodyPr>
          <a:lstStyle/>
          <a:p>
            <a:pPr algn="ctr">
              <a:lnSpc>
                <a:spcPts val="6000"/>
              </a:lnSpc>
            </a:pPr>
            <a:r>
              <a:rPr lang="en-US" sz="4800">
                <a:solidFill>
                  <a:srgbClr val="2D799C"/>
                </a:solidFill>
                <a:latin typeface="Nunito Bold Bold"/>
              </a:rPr>
              <a:t>SCATTERPLOT OF DATA ON AGE AND BMI</a:t>
            </a:r>
          </a:p>
        </p:txBody>
      </p:sp>
      <p:sp>
        <p:nvSpPr>
          <p:cNvPr name="Freeform 3" id="3"/>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305608" y="2270206"/>
            <a:ext cx="11138511" cy="7150257"/>
          </a:xfrm>
          <a:custGeom>
            <a:avLst/>
            <a:gdLst/>
            <a:ahLst/>
            <a:cxnLst/>
            <a:rect r="r" b="b" t="t" l="l"/>
            <a:pathLst>
              <a:path h="7150257" w="11138511">
                <a:moveTo>
                  <a:pt x="0" y="0"/>
                </a:moveTo>
                <a:lnTo>
                  <a:pt x="11138512" y="0"/>
                </a:lnTo>
                <a:lnTo>
                  <a:pt x="11138512" y="7150256"/>
                </a:lnTo>
                <a:lnTo>
                  <a:pt x="0" y="7150256"/>
                </a:lnTo>
                <a:lnTo>
                  <a:pt x="0" y="0"/>
                </a:lnTo>
                <a:close/>
              </a:path>
            </a:pathLst>
          </a:custGeom>
          <a:blipFill>
            <a:blip r:embed="rId6"/>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031960" y="1000125"/>
            <a:ext cx="14224081" cy="1522095"/>
          </a:xfrm>
          <a:prstGeom prst="rect">
            <a:avLst/>
          </a:prstGeom>
        </p:spPr>
        <p:txBody>
          <a:bodyPr anchor="t" rtlCol="false" tIns="0" lIns="0" bIns="0" rIns="0">
            <a:spAutoFit/>
          </a:bodyPr>
          <a:lstStyle/>
          <a:p>
            <a:pPr algn="ctr">
              <a:lnSpc>
                <a:spcPts val="6000"/>
              </a:lnSpc>
            </a:pPr>
            <a:r>
              <a:rPr lang="en-US" sz="4800">
                <a:solidFill>
                  <a:srgbClr val="2D799C"/>
                </a:solidFill>
                <a:latin typeface="Nunito Bold Bold"/>
              </a:rPr>
              <a:t>K-MEANS CLUSTERING OF DATA ON INSULIN AND GLUCOSE</a:t>
            </a:r>
          </a:p>
        </p:txBody>
      </p:sp>
      <p:sp>
        <p:nvSpPr>
          <p:cNvPr name="Freeform 5" id="5"/>
          <p:cNvSpPr/>
          <p:nvPr/>
        </p:nvSpPr>
        <p:spPr>
          <a:xfrm flipH="false" flipV="false" rot="0">
            <a:off x="3577055" y="2755170"/>
            <a:ext cx="11133891" cy="6956696"/>
          </a:xfrm>
          <a:custGeom>
            <a:avLst/>
            <a:gdLst/>
            <a:ahLst/>
            <a:cxnLst/>
            <a:rect r="r" b="b" t="t" l="l"/>
            <a:pathLst>
              <a:path h="6956696" w="11133891">
                <a:moveTo>
                  <a:pt x="0" y="0"/>
                </a:moveTo>
                <a:lnTo>
                  <a:pt x="11133890" y="0"/>
                </a:lnTo>
                <a:lnTo>
                  <a:pt x="11133890" y="6956696"/>
                </a:lnTo>
                <a:lnTo>
                  <a:pt x="0" y="6956696"/>
                </a:lnTo>
                <a:lnTo>
                  <a:pt x="0" y="0"/>
                </a:lnTo>
                <a:close/>
              </a:path>
            </a:pathLst>
          </a:custGeom>
          <a:blipFill>
            <a:blip r:embed="rId6"/>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1860508" y="1000125"/>
            <a:ext cx="14566984" cy="1522095"/>
          </a:xfrm>
          <a:prstGeom prst="rect">
            <a:avLst/>
          </a:prstGeom>
        </p:spPr>
        <p:txBody>
          <a:bodyPr anchor="t" rtlCol="false" tIns="0" lIns="0" bIns="0" rIns="0">
            <a:spAutoFit/>
          </a:bodyPr>
          <a:lstStyle/>
          <a:p>
            <a:pPr algn="ctr">
              <a:lnSpc>
                <a:spcPts val="6000"/>
              </a:lnSpc>
            </a:pPr>
            <a:r>
              <a:rPr lang="en-US" sz="4800">
                <a:solidFill>
                  <a:srgbClr val="2D799C"/>
                </a:solidFill>
                <a:latin typeface="Nunito Bold Bold"/>
              </a:rPr>
              <a:t>SCATTERPLOT OF DATA ON INSULIN AND GLUCOSE</a:t>
            </a:r>
          </a:p>
        </p:txBody>
      </p:sp>
      <p:sp>
        <p:nvSpPr>
          <p:cNvPr name="Freeform 3" id="3"/>
          <p:cNvSpPr/>
          <p:nvPr/>
        </p:nvSpPr>
        <p:spPr>
          <a:xfrm flipH="false" flipV="false" rot="8100000">
            <a:off x="-3762117" y="5970932"/>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3012735">
            <a:off x="8331452" y="-10675299"/>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3708102" y="2687055"/>
            <a:ext cx="10871796" cy="6915538"/>
          </a:xfrm>
          <a:custGeom>
            <a:avLst/>
            <a:gdLst/>
            <a:ahLst/>
            <a:cxnLst/>
            <a:rect r="r" b="b" t="t" l="l"/>
            <a:pathLst>
              <a:path h="6915538" w="10871796">
                <a:moveTo>
                  <a:pt x="0" y="0"/>
                </a:moveTo>
                <a:lnTo>
                  <a:pt x="10871796" y="0"/>
                </a:lnTo>
                <a:lnTo>
                  <a:pt x="10871796" y="6915538"/>
                </a:lnTo>
                <a:lnTo>
                  <a:pt x="0" y="6915538"/>
                </a:lnTo>
                <a:lnTo>
                  <a:pt x="0" y="0"/>
                </a:lnTo>
                <a:close/>
              </a:path>
            </a:pathLst>
          </a:custGeom>
          <a:blipFill>
            <a:blip r:embed="rId6"/>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1582629" y="1468939"/>
            <a:ext cx="15122743" cy="787400"/>
          </a:xfrm>
          <a:prstGeom prst="rect">
            <a:avLst/>
          </a:prstGeom>
        </p:spPr>
        <p:txBody>
          <a:bodyPr anchor="t" rtlCol="false" tIns="0" lIns="0" bIns="0" rIns="0">
            <a:spAutoFit/>
          </a:bodyPr>
          <a:lstStyle/>
          <a:p>
            <a:pPr algn="ctr">
              <a:lnSpc>
                <a:spcPts val="6249"/>
              </a:lnSpc>
            </a:pPr>
            <a:r>
              <a:rPr lang="en-US" sz="4999">
                <a:solidFill>
                  <a:srgbClr val="2D799C"/>
                </a:solidFill>
                <a:latin typeface="Nunito Bold Bold"/>
              </a:rPr>
              <a:t>HOW K-MEANS WORK</a:t>
            </a:r>
          </a:p>
        </p:txBody>
      </p:sp>
      <p:sp>
        <p:nvSpPr>
          <p:cNvPr name="TextBox 3" id="3"/>
          <p:cNvSpPr txBox="true"/>
          <p:nvPr/>
        </p:nvSpPr>
        <p:spPr>
          <a:xfrm rot="0">
            <a:off x="1757370" y="3593496"/>
            <a:ext cx="13683928" cy="4245955"/>
          </a:xfrm>
          <a:prstGeom prst="rect">
            <a:avLst/>
          </a:prstGeom>
        </p:spPr>
        <p:txBody>
          <a:bodyPr anchor="t" rtlCol="false" tIns="0" lIns="0" bIns="0" rIns="0">
            <a:spAutoFit/>
          </a:bodyPr>
          <a:lstStyle/>
          <a:p>
            <a:pPr marL="747323" indent="-373661" lvl="1">
              <a:lnSpc>
                <a:spcPts val="4846"/>
              </a:lnSpc>
              <a:buFont typeface="Arial"/>
              <a:buChar char="•"/>
            </a:pPr>
            <a:r>
              <a:rPr lang="en-US" sz="3461">
                <a:solidFill>
                  <a:srgbClr val="5C3224"/>
                </a:solidFill>
                <a:latin typeface="Nunito Semi-Bold"/>
              </a:rPr>
              <a:t>Initialization </a:t>
            </a:r>
            <a:r>
              <a:rPr lang="en-US" sz="3461">
                <a:solidFill>
                  <a:srgbClr val="5C3224"/>
                </a:solidFill>
                <a:latin typeface="Nunito"/>
              </a:rPr>
              <a:t>Randomly select </a:t>
            </a:r>
            <a:r>
              <a:rPr lang="en-US" sz="3461">
                <a:solidFill>
                  <a:srgbClr val="5C3224"/>
                </a:solidFill>
                <a:latin typeface="Nunito"/>
              </a:rPr>
              <a:t>K</a:t>
            </a:r>
            <a:r>
              <a:rPr lang="en-US" sz="3461">
                <a:solidFill>
                  <a:srgbClr val="5C3224"/>
                </a:solidFill>
                <a:latin typeface="Nunito"/>
              </a:rPr>
              <a:t> initial centroids.</a:t>
            </a:r>
          </a:p>
          <a:p>
            <a:pPr marL="747323" indent="-373661" lvl="1">
              <a:lnSpc>
                <a:spcPts val="4846"/>
              </a:lnSpc>
              <a:buFont typeface="Arial"/>
              <a:buChar char="•"/>
            </a:pPr>
            <a:r>
              <a:rPr lang="en-US" sz="3461">
                <a:solidFill>
                  <a:srgbClr val="5C3224"/>
                </a:solidFill>
                <a:latin typeface="Nunito Semi-Bold"/>
              </a:rPr>
              <a:t>Assignment </a:t>
            </a:r>
            <a:r>
              <a:rPr lang="en-US" sz="3461">
                <a:solidFill>
                  <a:srgbClr val="5C3224"/>
                </a:solidFill>
                <a:latin typeface="Nunito"/>
              </a:rPr>
              <a:t>Assign each point to the closest centroid.</a:t>
            </a:r>
          </a:p>
          <a:p>
            <a:pPr marL="747323" indent="-373661" lvl="1">
              <a:lnSpc>
                <a:spcPts val="4846"/>
              </a:lnSpc>
              <a:buFont typeface="Arial"/>
              <a:buChar char="•"/>
            </a:pPr>
            <a:r>
              <a:rPr lang="en-US" sz="3461">
                <a:solidFill>
                  <a:srgbClr val="5C3224"/>
                </a:solidFill>
                <a:latin typeface="Nunito Semi-Bold"/>
              </a:rPr>
              <a:t>Update </a:t>
            </a:r>
            <a:r>
              <a:rPr lang="en-US" sz="3461">
                <a:solidFill>
                  <a:srgbClr val="5C3224"/>
                </a:solidFill>
                <a:latin typeface="Nunito"/>
              </a:rPr>
              <a:t>Calculate the mean of all points in each cluster to find new centroids.</a:t>
            </a:r>
          </a:p>
          <a:p>
            <a:pPr marL="747323" indent="-373661" lvl="1">
              <a:lnSpc>
                <a:spcPts val="4846"/>
              </a:lnSpc>
              <a:buFont typeface="Arial"/>
              <a:buChar char="•"/>
            </a:pPr>
            <a:r>
              <a:rPr lang="en-US" sz="3461">
                <a:solidFill>
                  <a:srgbClr val="5C3224"/>
                </a:solidFill>
                <a:latin typeface="Nunito Semi-Bold"/>
              </a:rPr>
              <a:t>Iteration </a:t>
            </a:r>
            <a:r>
              <a:rPr lang="en-US" sz="3461">
                <a:solidFill>
                  <a:srgbClr val="5C3224"/>
                </a:solidFill>
                <a:latin typeface="Nunito"/>
              </a:rPr>
              <a:t>Reassign each point based on the new centroids and recalculate centroids</a:t>
            </a:r>
          </a:p>
          <a:p>
            <a:pPr marL="747323" indent="-373661" lvl="1">
              <a:lnSpc>
                <a:spcPts val="4846"/>
              </a:lnSpc>
              <a:buFont typeface="Arial"/>
              <a:buChar char="•"/>
            </a:pPr>
            <a:r>
              <a:rPr lang="en-US" sz="3461">
                <a:solidFill>
                  <a:srgbClr val="5C3224"/>
                </a:solidFill>
                <a:latin typeface="Nunito Semi-Bold"/>
              </a:rPr>
              <a:t>Output </a:t>
            </a:r>
            <a:r>
              <a:rPr lang="en-US" sz="3461">
                <a:solidFill>
                  <a:srgbClr val="5C3224"/>
                </a:solidFill>
                <a:latin typeface="Nunito"/>
              </a:rPr>
              <a:t>The final centroids and cluster assignments of the points.</a:t>
            </a:r>
          </a:p>
        </p:txBody>
      </p:sp>
      <p:sp>
        <p:nvSpPr>
          <p:cNvPr name="Freeform 4" id="4"/>
          <p:cNvSpPr/>
          <p:nvPr/>
        </p:nvSpPr>
        <p:spPr>
          <a:xfrm flipH="false" flipV="false" rot="7819363">
            <a:off x="-10066318" y="-5612797"/>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232614">
            <a:off x="-3407575" y="-3501735"/>
            <a:ext cx="7629624" cy="8260420"/>
          </a:xfrm>
          <a:custGeom>
            <a:avLst/>
            <a:gdLst/>
            <a:ahLst/>
            <a:cxnLst/>
            <a:rect r="r" b="b" t="t" l="l"/>
            <a:pathLst>
              <a:path h="8260420" w="7629624">
                <a:moveTo>
                  <a:pt x="0" y="0"/>
                </a:moveTo>
                <a:lnTo>
                  <a:pt x="7629625" y="0"/>
                </a:lnTo>
                <a:lnTo>
                  <a:pt x="7629625" y="8260420"/>
                </a:lnTo>
                <a:lnTo>
                  <a:pt x="0" y="8260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1757370" y="3593496"/>
            <a:ext cx="13683928" cy="4866080"/>
          </a:xfrm>
          <a:prstGeom prst="rect">
            <a:avLst/>
          </a:prstGeom>
        </p:spPr>
        <p:txBody>
          <a:bodyPr anchor="t" rtlCol="false" tIns="0" lIns="0" bIns="0" rIns="0">
            <a:spAutoFit/>
          </a:bodyPr>
          <a:lstStyle/>
          <a:p>
            <a:pPr marL="747322" indent="-373661" lvl="1">
              <a:lnSpc>
                <a:spcPts val="4845"/>
              </a:lnSpc>
              <a:buFont typeface="Arial"/>
              <a:buChar char="•"/>
            </a:pPr>
            <a:r>
              <a:rPr lang="en-US" sz="3461">
                <a:solidFill>
                  <a:srgbClr val="5C3224"/>
                </a:solidFill>
                <a:latin typeface="Nunito"/>
              </a:rPr>
              <a:t>K =2 to represent having diabetes or not</a:t>
            </a:r>
          </a:p>
          <a:p>
            <a:pPr marL="747322" indent="-373661" lvl="1">
              <a:lnSpc>
                <a:spcPts val="4845"/>
              </a:lnSpc>
              <a:buFont typeface="Arial"/>
              <a:buChar char="•"/>
            </a:pPr>
            <a:r>
              <a:rPr lang="en-US" sz="3461">
                <a:solidFill>
                  <a:srgbClr val="5C3224"/>
                </a:solidFill>
                <a:latin typeface="Nunito"/>
              </a:rPr>
              <a:t>Cluster 0 means have diabetes, Cluster 1 means no diabetes</a:t>
            </a:r>
          </a:p>
          <a:p>
            <a:pPr marL="747322" indent="-373661" lvl="1">
              <a:lnSpc>
                <a:spcPts val="4845"/>
              </a:lnSpc>
              <a:buFont typeface="Arial"/>
              <a:buChar char="•"/>
            </a:pPr>
            <a:r>
              <a:rPr lang="en-US" sz="3461">
                <a:solidFill>
                  <a:srgbClr val="5C3224"/>
                </a:solidFill>
                <a:latin typeface="Nunito"/>
              </a:rPr>
              <a:t> BMI of more than 25 to 30 is more likely to have diabetes. Age on the other hand, for those that have diabetes can range from 20 to 70</a:t>
            </a:r>
          </a:p>
          <a:p>
            <a:pPr marL="747322" indent="-373661" lvl="1">
              <a:lnSpc>
                <a:spcPts val="4845"/>
              </a:lnSpc>
              <a:buFont typeface="Arial"/>
              <a:buChar char="•"/>
            </a:pPr>
            <a:r>
              <a:rPr lang="en-US" sz="3461">
                <a:solidFill>
                  <a:srgbClr val="5C3224"/>
                </a:solidFill>
                <a:latin typeface="Nunito"/>
              </a:rPr>
              <a:t>Glucose of more than 125 and Insulin of lower than 200 to 350 have a higher chance of having diabetes. Based on the K-Means clustering, group 0 is more likely to have diabetes.</a:t>
            </a:r>
          </a:p>
        </p:txBody>
      </p:sp>
      <p:sp>
        <p:nvSpPr>
          <p:cNvPr name="TextBox 3" id="3"/>
          <p:cNvSpPr txBox="true"/>
          <p:nvPr/>
        </p:nvSpPr>
        <p:spPr>
          <a:xfrm rot="0">
            <a:off x="1582629" y="1468939"/>
            <a:ext cx="15122743" cy="787400"/>
          </a:xfrm>
          <a:prstGeom prst="rect">
            <a:avLst/>
          </a:prstGeom>
        </p:spPr>
        <p:txBody>
          <a:bodyPr anchor="t" rtlCol="false" tIns="0" lIns="0" bIns="0" rIns="0">
            <a:spAutoFit/>
          </a:bodyPr>
          <a:lstStyle/>
          <a:p>
            <a:pPr algn="ctr">
              <a:lnSpc>
                <a:spcPts val="6249"/>
              </a:lnSpc>
            </a:pPr>
            <a:r>
              <a:rPr lang="en-US" sz="4999">
                <a:solidFill>
                  <a:srgbClr val="2D799C"/>
                </a:solidFill>
                <a:latin typeface="Nunito Bold Bold"/>
              </a:rPr>
              <a:t>K-MEANS ANALYSE</a:t>
            </a:r>
          </a:p>
        </p:txBody>
      </p:sp>
      <p:sp>
        <p:nvSpPr>
          <p:cNvPr name="Freeform 4" id="4"/>
          <p:cNvSpPr/>
          <p:nvPr/>
        </p:nvSpPr>
        <p:spPr>
          <a:xfrm flipH="false" flipV="false" rot="7819363">
            <a:off x="-10066318" y="-5612797"/>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3232614">
            <a:off x="-3407575" y="-3501735"/>
            <a:ext cx="7629624" cy="8260420"/>
          </a:xfrm>
          <a:custGeom>
            <a:avLst/>
            <a:gdLst/>
            <a:ahLst/>
            <a:cxnLst/>
            <a:rect r="r" b="b" t="t" l="l"/>
            <a:pathLst>
              <a:path h="8260420" w="7629624">
                <a:moveTo>
                  <a:pt x="0" y="0"/>
                </a:moveTo>
                <a:lnTo>
                  <a:pt x="7629625" y="0"/>
                </a:lnTo>
                <a:lnTo>
                  <a:pt x="7629625" y="8260420"/>
                </a:lnTo>
                <a:lnTo>
                  <a:pt x="0" y="8260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3397633" y="4247885"/>
            <a:ext cx="11492734" cy="1734080"/>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INTRODUCTION</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TextBox 2" id="2"/>
          <p:cNvSpPr txBox="true"/>
          <p:nvPr/>
        </p:nvSpPr>
        <p:spPr>
          <a:xfrm rot="0">
            <a:off x="2136557" y="4247885"/>
            <a:ext cx="14014885" cy="1734080"/>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CONCLUSION</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7632574">
            <a:off x="-10308060" y="-4651407"/>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3232614">
            <a:off x="-3407575" y="-3501735"/>
            <a:ext cx="7629624" cy="8260420"/>
          </a:xfrm>
          <a:custGeom>
            <a:avLst/>
            <a:gdLst/>
            <a:ahLst/>
            <a:cxnLst/>
            <a:rect r="r" b="b" t="t" l="l"/>
            <a:pathLst>
              <a:path h="8260420" w="7629624">
                <a:moveTo>
                  <a:pt x="0" y="0"/>
                </a:moveTo>
                <a:lnTo>
                  <a:pt x="7629625" y="0"/>
                </a:lnTo>
                <a:lnTo>
                  <a:pt x="7629625" y="8260420"/>
                </a:lnTo>
                <a:lnTo>
                  <a:pt x="0" y="82604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7789" y="2951215"/>
            <a:ext cx="3789042" cy="3789042"/>
          </a:xfrm>
          <a:custGeom>
            <a:avLst/>
            <a:gdLst/>
            <a:ahLst/>
            <a:cxnLst/>
            <a:rect r="r" b="b" t="t" l="l"/>
            <a:pathLst>
              <a:path h="3789042" w="3789042">
                <a:moveTo>
                  <a:pt x="0" y="0"/>
                </a:moveTo>
                <a:lnTo>
                  <a:pt x="3789043" y="0"/>
                </a:lnTo>
                <a:lnTo>
                  <a:pt x="3789043" y="3789043"/>
                </a:lnTo>
                <a:lnTo>
                  <a:pt x="0" y="37890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582403" y="-757055"/>
            <a:ext cx="3769961" cy="3708271"/>
          </a:xfrm>
          <a:custGeom>
            <a:avLst/>
            <a:gdLst/>
            <a:ahLst/>
            <a:cxnLst/>
            <a:rect r="r" b="b" t="t" l="l"/>
            <a:pathLst>
              <a:path h="3708271" w="3769961">
                <a:moveTo>
                  <a:pt x="0" y="0"/>
                </a:moveTo>
                <a:lnTo>
                  <a:pt x="3769961" y="0"/>
                </a:lnTo>
                <a:lnTo>
                  <a:pt x="3769961" y="3708270"/>
                </a:lnTo>
                <a:lnTo>
                  <a:pt x="0" y="370827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6793149">
            <a:off x="14076311" y="6816826"/>
            <a:ext cx="7527211" cy="8149539"/>
          </a:xfrm>
          <a:custGeom>
            <a:avLst/>
            <a:gdLst/>
            <a:ahLst/>
            <a:cxnLst/>
            <a:rect r="r" b="b" t="t" l="l"/>
            <a:pathLst>
              <a:path h="8149539" w="7527211">
                <a:moveTo>
                  <a:pt x="0" y="0"/>
                </a:moveTo>
                <a:lnTo>
                  <a:pt x="7527210" y="0"/>
                </a:lnTo>
                <a:lnTo>
                  <a:pt x="7527210"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2794287" y="3212030"/>
            <a:ext cx="7283738" cy="2965062"/>
          </a:xfrm>
          <a:custGeom>
            <a:avLst/>
            <a:gdLst/>
            <a:ahLst/>
            <a:cxnLst/>
            <a:rect r="r" b="b" t="t" l="l"/>
            <a:pathLst>
              <a:path h="2965062" w="7283738">
                <a:moveTo>
                  <a:pt x="0" y="0"/>
                </a:moveTo>
                <a:lnTo>
                  <a:pt x="7283738" y="0"/>
                </a:lnTo>
                <a:lnTo>
                  <a:pt x="7283738" y="2965062"/>
                </a:lnTo>
                <a:lnTo>
                  <a:pt x="0" y="2965062"/>
                </a:lnTo>
                <a:lnTo>
                  <a:pt x="0" y="0"/>
                </a:lnTo>
                <a:close/>
              </a:path>
            </a:pathLst>
          </a:custGeom>
          <a:blipFill>
            <a:blip r:embed="rId10"/>
            <a:stretch>
              <a:fillRect l="0" t="0" r="0" b="0"/>
            </a:stretch>
          </a:blipFill>
        </p:spPr>
      </p:sp>
      <p:sp>
        <p:nvSpPr>
          <p:cNvPr name="Freeform 8" id="8"/>
          <p:cNvSpPr/>
          <p:nvPr/>
        </p:nvSpPr>
        <p:spPr>
          <a:xfrm flipH="false" flipV="false" rot="0">
            <a:off x="2794287" y="6796217"/>
            <a:ext cx="7283738" cy="2834752"/>
          </a:xfrm>
          <a:custGeom>
            <a:avLst/>
            <a:gdLst/>
            <a:ahLst/>
            <a:cxnLst/>
            <a:rect r="r" b="b" t="t" l="l"/>
            <a:pathLst>
              <a:path h="2834752" w="7283738">
                <a:moveTo>
                  <a:pt x="0" y="0"/>
                </a:moveTo>
                <a:lnTo>
                  <a:pt x="7283738" y="0"/>
                </a:lnTo>
                <a:lnTo>
                  <a:pt x="7283738" y="2834752"/>
                </a:lnTo>
                <a:lnTo>
                  <a:pt x="0" y="2834752"/>
                </a:lnTo>
                <a:lnTo>
                  <a:pt x="0" y="0"/>
                </a:lnTo>
                <a:close/>
              </a:path>
            </a:pathLst>
          </a:custGeom>
          <a:blipFill>
            <a:blip r:embed="rId11"/>
            <a:stretch>
              <a:fillRect l="0" t="0" r="0" b="0"/>
            </a:stretch>
          </a:blipFill>
        </p:spPr>
      </p:sp>
      <p:sp>
        <p:nvSpPr>
          <p:cNvPr name="TextBox 9" id="9"/>
          <p:cNvSpPr txBox="true"/>
          <p:nvPr/>
        </p:nvSpPr>
        <p:spPr>
          <a:xfrm rot="0">
            <a:off x="7341021" y="990600"/>
            <a:ext cx="9685940" cy="1960615"/>
          </a:xfrm>
          <a:prstGeom prst="rect">
            <a:avLst/>
          </a:prstGeom>
        </p:spPr>
        <p:txBody>
          <a:bodyPr anchor="t" rtlCol="false" tIns="0" lIns="0" bIns="0" rIns="0">
            <a:spAutoFit/>
          </a:bodyPr>
          <a:lstStyle/>
          <a:p>
            <a:pPr algn="ctr">
              <a:lnSpc>
                <a:spcPts val="7750"/>
              </a:lnSpc>
            </a:pPr>
            <a:r>
              <a:rPr lang="en-US" sz="6200">
                <a:solidFill>
                  <a:srgbClr val="2D799C"/>
                </a:solidFill>
                <a:latin typeface="Nunito Bold Bold"/>
              </a:rPr>
              <a:t>HOW MANY VARIABLES SHOULD BE USED?</a:t>
            </a:r>
          </a:p>
        </p:txBody>
      </p:sp>
      <p:sp>
        <p:nvSpPr>
          <p:cNvPr name="TextBox 10" id="10"/>
          <p:cNvSpPr txBox="true"/>
          <p:nvPr/>
        </p:nvSpPr>
        <p:spPr>
          <a:xfrm rot="0">
            <a:off x="2603160" y="6213498"/>
            <a:ext cx="7665993" cy="489162"/>
          </a:xfrm>
          <a:prstGeom prst="rect">
            <a:avLst/>
          </a:prstGeom>
        </p:spPr>
        <p:txBody>
          <a:bodyPr anchor="t" rtlCol="false" tIns="0" lIns="0" bIns="0" rIns="0">
            <a:spAutoFit/>
          </a:bodyPr>
          <a:lstStyle/>
          <a:p>
            <a:pPr algn="ctr">
              <a:lnSpc>
                <a:spcPts val="4006"/>
              </a:lnSpc>
            </a:pPr>
            <a:r>
              <a:rPr lang="en-US" sz="2861">
                <a:solidFill>
                  <a:srgbClr val="5C3224"/>
                </a:solidFill>
                <a:latin typeface="Nunito"/>
              </a:rPr>
              <a:t>Decision Tree using a Single Variable (Glucose)</a:t>
            </a:r>
          </a:p>
        </p:txBody>
      </p:sp>
      <p:sp>
        <p:nvSpPr>
          <p:cNvPr name="TextBox 11" id="11"/>
          <p:cNvSpPr txBox="true"/>
          <p:nvPr/>
        </p:nvSpPr>
        <p:spPr>
          <a:xfrm rot="0">
            <a:off x="2897917" y="9697644"/>
            <a:ext cx="7076478" cy="489162"/>
          </a:xfrm>
          <a:prstGeom prst="rect">
            <a:avLst/>
          </a:prstGeom>
        </p:spPr>
        <p:txBody>
          <a:bodyPr anchor="t" rtlCol="false" tIns="0" lIns="0" bIns="0" rIns="0">
            <a:spAutoFit/>
          </a:bodyPr>
          <a:lstStyle/>
          <a:p>
            <a:pPr algn="ctr">
              <a:lnSpc>
                <a:spcPts val="4006"/>
              </a:lnSpc>
            </a:pPr>
            <a:r>
              <a:rPr lang="en-US" sz="2861">
                <a:solidFill>
                  <a:srgbClr val="5C3224"/>
                </a:solidFill>
                <a:latin typeface="Nunito"/>
              </a:rPr>
              <a:t>Decision Tree using All Variables</a:t>
            </a:r>
          </a:p>
        </p:txBody>
      </p:sp>
      <p:sp>
        <p:nvSpPr>
          <p:cNvPr name="TextBox 12" id="12"/>
          <p:cNvSpPr txBox="true"/>
          <p:nvPr/>
        </p:nvSpPr>
        <p:spPr>
          <a:xfrm rot="0">
            <a:off x="10269153" y="3401348"/>
            <a:ext cx="7665993" cy="6545475"/>
          </a:xfrm>
          <a:prstGeom prst="rect">
            <a:avLst/>
          </a:prstGeom>
        </p:spPr>
        <p:txBody>
          <a:bodyPr anchor="t" rtlCol="false" tIns="0" lIns="0" bIns="0" rIns="0">
            <a:spAutoFit/>
          </a:bodyPr>
          <a:lstStyle/>
          <a:p>
            <a:pPr marL="617784" indent="-308892" lvl="1">
              <a:lnSpc>
                <a:spcPts val="4006"/>
              </a:lnSpc>
              <a:buFont typeface="Arial"/>
              <a:buChar char="•"/>
            </a:pPr>
            <a:r>
              <a:rPr lang="en-US" sz="2861">
                <a:solidFill>
                  <a:srgbClr val="5C3224"/>
                </a:solidFill>
                <a:latin typeface="Nunito"/>
              </a:rPr>
              <a:t>Based on the Goodness Fit models :</a:t>
            </a:r>
          </a:p>
          <a:p>
            <a:pPr marL="1235569" indent="-411856" lvl="2">
              <a:lnSpc>
                <a:spcPts val="4006"/>
              </a:lnSpc>
              <a:buFont typeface="Arial"/>
              <a:buChar char="⚬"/>
            </a:pPr>
            <a:r>
              <a:rPr lang="en-US" sz="2861">
                <a:solidFill>
                  <a:srgbClr val="5C3224"/>
                </a:solidFill>
                <a:latin typeface="Nunito"/>
              </a:rPr>
              <a:t>The first decision tree model used only a single variable, Glucose, that has the highest correlation to Outcome</a:t>
            </a:r>
          </a:p>
          <a:p>
            <a:pPr marL="1235569" indent="-411856" lvl="2">
              <a:lnSpc>
                <a:spcPts val="4006"/>
              </a:lnSpc>
              <a:buFont typeface="Arial"/>
              <a:buChar char="⚬"/>
            </a:pPr>
            <a:r>
              <a:rPr lang="en-US" sz="2861">
                <a:solidFill>
                  <a:srgbClr val="5C3224"/>
                </a:solidFill>
                <a:latin typeface="Nunito"/>
              </a:rPr>
              <a:t>Rate for False Negatives is quite high, hence rendering the prediction model using only a single variable very inaccurate.</a:t>
            </a:r>
          </a:p>
          <a:p>
            <a:pPr marL="617784" indent="-308892" lvl="1">
              <a:lnSpc>
                <a:spcPts val="4006"/>
              </a:lnSpc>
              <a:buFont typeface="Arial"/>
              <a:buChar char="•"/>
            </a:pPr>
            <a:r>
              <a:rPr lang="en-US" sz="2861">
                <a:solidFill>
                  <a:srgbClr val="5C3224"/>
                </a:solidFill>
                <a:latin typeface="Nunito"/>
              </a:rPr>
              <a:t>By using all the variables, can see a big improvement in accuracy</a:t>
            </a:r>
          </a:p>
          <a:p>
            <a:pPr marL="617784" indent="-308892" lvl="1">
              <a:lnSpc>
                <a:spcPts val="4006"/>
              </a:lnSpc>
              <a:buFont typeface="Arial"/>
              <a:buChar char="•"/>
            </a:pPr>
            <a:r>
              <a:rPr lang="en-US" sz="2861">
                <a:solidFill>
                  <a:srgbClr val="5C3224"/>
                </a:solidFill>
                <a:latin typeface="Nunito"/>
              </a:rPr>
              <a:t>Hence, using all attributes given that are related is the most optimal choice</a:t>
            </a:r>
          </a:p>
          <a:p>
            <a:pPr>
              <a:lnSpc>
                <a:spcPts val="4006"/>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4785627">
            <a:off x="14843001" y="-913678"/>
            <a:ext cx="15953106" cy="13516632"/>
          </a:xfrm>
          <a:custGeom>
            <a:avLst/>
            <a:gdLst/>
            <a:ahLst/>
            <a:cxnLst/>
            <a:rect r="r" b="b" t="t" l="l"/>
            <a:pathLst>
              <a:path h="13516632" w="15953106">
                <a:moveTo>
                  <a:pt x="0" y="0"/>
                </a:moveTo>
                <a:lnTo>
                  <a:pt x="15953106" y="0"/>
                </a:lnTo>
                <a:lnTo>
                  <a:pt x="15953106" y="13516632"/>
                </a:lnTo>
                <a:lnTo>
                  <a:pt x="0" y="1351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12279">
            <a:off x="15235726" y="-4682119"/>
            <a:ext cx="7708051" cy="8345331"/>
          </a:xfrm>
          <a:custGeom>
            <a:avLst/>
            <a:gdLst/>
            <a:ahLst/>
            <a:cxnLst/>
            <a:rect r="r" b="b" t="t" l="l"/>
            <a:pathLst>
              <a:path h="8345331" w="7708051">
                <a:moveTo>
                  <a:pt x="0" y="0"/>
                </a:moveTo>
                <a:lnTo>
                  <a:pt x="7708051" y="0"/>
                </a:lnTo>
                <a:lnTo>
                  <a:pt x="7708051" y="8345331"/>
                </a:lnTo>
                <a:lnTo>
                  <a:pt x="0" y="8345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634408" y="6088479"/>
            <a:ext cx="3663148" cy="5474814"/>
          </a:xfrm>
          <a:custGeom>
            <a:avLst/>
            <a:gdLst/>
            <a:ahLst/>
            <a:cxnLst/>
            <a:rect r="r" b="b" t="t" l="l"/>
            <a:pathLst>
              <a:path h="5474814" w="3663148">
                <a:moveTo>
                  <a:pt x="0" y="0"/>
                </a:moveTo>
                <a:lnTo>
                  <a:pt x="3663148" y="0"/>
                </a:lnTo>
                <a:lnTo>
                  <a:pt x="3663148" y="5474814"/>
                </a:lnTo>
                <a:lnTo>
                  <a:pt x="0" y="5474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438865" y="990600"/>
            <a:ext cx="11410270" cy="1144171"/>
          </a:xfrm>
          <a:prstGeom prst="rect">
            <a:avLst/>
          </a:prstGeom>
        </p:spPr>
        <p:txBody>
          <a:bodyPr anchor="t" rtlCol="false" tIns="0" lIns="0" bIns="0" rIns="0">
            <a:spAutoFit/>
          </a:bodyPr>
          <a:lstStyle/>
          <a:p>
            <a:pPr algn="ctr">
              <a:lnSpc>
                <a:spcPts val="9124"/>
              </a:lnSpc>
            </a:pPr>
            <a:r>
              <a:rPr lang="en-US" sz="7299">
                <a:solidFill>
                  <a:srgbClr val="2D799C"/>
                </a:solidFill>
                <a:latin typeface="Nunito Bold Bold"/>
              </a:rPr>
              <a:t>MODEL PERFORMANCE</a:t>
            </a:r>
          </a:p>
        </p:txBody>
      </p:sp>
      <p:sp>
        <p:nvSpPr>
          <p:cNvPr name="Freeform 6" id="6"/>
          <p:cNvSpPr/>
          <p:nvPr/>
        </p:nvSpPr>
        <p:spPr>
          <a:xfrm flipH="false" flipV="false" rot="-5588600">
            <a:off x="-3254820" y="-4702591"/>
            <a:ext cx="7540651" cy="8164091"/>
          </a:xfrm>
          <a:custGeom>
            <a:avLst/>
            <a:gdLst/>
            <a:ahLst/>
            <a:cxnLst/>
            <a:rect r="r" b="b" t="t" l="l"/>
            <a:pathLst>
              <a:path h="8164091" w="7540651">
                <a:moveTo>
                  <a:pt x="0" y="0"/>
                </a:moveTo>
                <a:lnTo>
                  <a:pt x="7540651" y="0"/>
                </a:lnTo>
                <a:lnTo>
                  <a:pt x="7540651" y="8164091"/>
                </a:lnTo>
                <a:lnTo>
                  <a:pt x="0" y="81640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3114752" y="2839561"/>
          <a:ext cx="12058497" cy="6348245"/>
        </p:xfrm>
        <a:graphic>
          <a:graphicData uri="http://schemas.openxmlformats.org/drawingml/2006/table">
            <a:tbl>
              <a:tblPr/>
              <a:tblGrid>
                <a:gridCol w="4019499"/>
                <a:gridCol w="4019499"/>
                <a:gridCol w="4019499"/>
              </a:tblGrid>
              <a:tr h="1399047">
                <a:tc>
                  <a:txBody>
                    <a:bodyPr anchor="t" rtlCol="false"/>
                    <a:lstStyle/>
                    <a:p>
                      <a:pPr algn="ctr">
                        <a:lnSpc>
                          <a:spcPts val="3639"/>
                        </a:lnSpc>
                        <a:defRPr/>
                      </a:pPr>
                      <a:r>
                        <a:rPr lang="en-US" sz="2599">
                          <a:solidFill>
                            <a:srgbClr val="000000"/>
                          </a:solidFill>
                          <a:latin typeface="Canva Sans Bold"/>
                        </a:rPr>
                        <a:t>Model</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Bold"/>
                        </a:rPr>
                        <a:t> Area Under Curve (ROC Curve) </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Bold"/>
                        </a:rPr>
                        <a:t>Classification Accuracy (Test set)</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59717">
                <a:tc>
                  <a:txBody>
                    <a:bodyPr anchor="t" rtlCol="false"/>
                    <a:lstStyle/>
                    <a:p>
                      <a:pPr algn="ctr">
                        <a:lnSpc>
                          <a:spcPts val="3639"/>
                        </a:lnSpc>
                        <a:defRPr/>
                      </a:pPr>
                      <a:r>
                        <a:rPr lang="en-US" sz="2599">
                          <a:solidFill>
                            <a:srgbClr val="000000"/>
                          </a:solidFill>
                          <a:latin typeface="Canva Sans"/>
                        </a:rPr>
                        <a:t>Decision Tree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0.71</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68%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00410">
                <a:tc>
                  <a:txBody>
                    <a:bodyPr anchor="t" rtlCol="false"/>
                    <a:lstStyle/>
                    <a:p>
                      <a:pPr algn="ctr">
                        <a:lnSpc>
                          <a:spcPts val="3639"/>
                        </a:lnSpc>
                        <a:defRPr/>
                      </a:pPr>
                      <a:r>
                        <a:rPr lang="en-US" sz="2599">
                          <a:solidFill>
                            <a:srgbClr val="000000"/>
                          </a:solidFill>
                          <a:latin typeface="Canva Sans"/>
                        </a:rPr>
                        <a:t>Logistic Regression</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0.73</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78%</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030064">
                <a:tc>
                  <a:txBody>
                    <a:bodyPr anchor="t" rtlCol="false"/>
                    <a:lstStyle/>
                    <a:p>
                      <a:pPr algn="ctr">
                        <a:lnSpc>
                          <a:spcPts val="3639"/>
                        </a:lnSpc>
                        <a:defRPr/>
                      </a:pPr>
                      <a:r>
                        <a:rPr lang="en-US" sz="2599">
                          <a:solidFill>
                            <a:srgbClr val="000000"/>
                          </a:solidFill>
                          <a:latin typeface="Canva Sans"/>
                        </a:rPr>
                        <a:t>Gaussian naive bayes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0.86</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79%</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r h="1859007">
                <a:tc>
                  <a:txBody>
                    <a:bodyPr anchor="t" rtlCol="false"/>
                    <a:lstStyle/>
                    <a:p>
                      <a:pPr algn="ctr">
                        <a:lnSpc>
                          <a:spcPts val="3639"/>
                        </a:lnSpc>
                        <a:defRPr/>
                      </a:pPr>
                      <a:r>
                        <a:rPr lang="en-US" sz="2599">
                          <a:solidFill>
                            <a:srgbClr val="000000"/>
                          </a:solidFill>
                          <a:latin typeface="Canva Sans"/>
                        </a:rPr>
                        <a:t>K-Means</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X</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c>
                  <a:txBody>
                    <a:bodyPr anchor="t" rtlCol="false"/>
                    <a:lstStyle/>
                    <a:p>
                      <a:pPr algn="ctr">
                        <a:lnSpc>
                          <a:spcPts val="3639"/>
                        </a:lnSpc>
                        <a:defRPr/>
                      </a:pPr>
                      <a:r>
                        <a:rPr lang="en-US" sz="2599">
                          <a:solidFill>
                            <a:srgbClr val="000000"/>
                          </a:solidFill>
                          <a:latin typeface="Canva Sans"/>
                        </a:rPr>
                        <a:t>Not very accurate (only acts as a guideline)</a:t>
                      </a:r>
                      <a:endParaRPr lang="en-US" sz="1100"/>
                    </a:p>
                  </a:txBody>
                  <a:tcPr marL="190500" marR="190500" marT="190500" marB="190500" anchor="ctr">
                    <a:lnL cmpd="sng" algn="ctr" cap="flat" w="38100">
                      <a:solidFill>
                        <a:srgbClr val="99ACFF"/>
                      </a:solidFill>
                      <a:prstDash val="solid"/>
                      <a:round/>
                      <a:headEnd type="none" w="med" len="med"/>
                      <a:tailEnd type="none" w="med" len="med"/>
                    </a:lnL>
                    <a:lnR cmpd="sng" algn="ctr" cap="flat" w="38100">
                      <a:solidFill>
                        <a:srgbClr val="99ACFF"/>
                      </a:solidFill>
                      <a:prstDash val="solid"/>
                      <a:round/>
                      <a:headEnd type="none" w="med" len="med"/>
                      <a:tailEnd type="none" w="med" len="med"/>
                    </a:lnR>
                    <a:lnT cmpd="sng" algn="ctr" cap="flat" w="38100">
                      <a:solidFill>
                        <a:srgbClr val="99ACFF"/>
                      </a:solidFill>
                      <a:prstDash val="solid"/>
                      <a:round/>
                      <a:headEnd type="none" w="med" len="med"/>
                      <a:tailEnd type="none" w="med" len="med"/>
                    </a:lnT>
                    <a:lnB cmpd="sng" algn="ctr" cap="flat" w="38100">
                      <a:solidFill>
                        <a:srgbClr val="99ACFF"/>
                      </a:solidFill>
                      <a:prstDash val="solid"/>
                      <a:round/>
                      <a:headEnd type="none" w="med" len="med"/>
                      <a:tailEnd type="none" w="med" len="med"/>
                    </a:lnB>
                  </a:tcPr>
                </a:tc>
              </a:tr>
            </a:tbl>
          </a:graphicData>
        </a:graphic>
      </p:graphicFrame>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5664512">
            <a:off x="-6482015" y="-1201226"/>
            <a:ext cx="16333616" cy="13839027"/>
          </a:xfrm>
          <a:custGeom>
            <a:avLst/>
            <a:gdLst/>
            <a:ahLst/>
            <a:cxnLst/>
            <a:rect r="r" b="b" t="t" l="l"/>
            <a:pathLst>
              <a:path h="13839027" w="16333616">
                <a:moveTo>
                  <a:pt x="0" y="0"/>
                </a:moveTo>
                <a:lnTo>
                  <a:pt x="16333616" y="0"/>
                </a:lnTo>
                <a:lnTo>
                  <a:pt x="16333616" y="13839027"/>
                </a:lnTo>
                <a:lnTo>
                  <a:pt x="0" y="138390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77382">
            <a:off x="-5004519" y="3130542"/>
            <a:ext cx="11064688" cy="11979485"/>
          </a:xfrm>
          <a:custGeom>
            <a:avLst/>
            <a:gdLst/>
            <a:ahLst/>
            <a:cxnLst/>
            <a:rect r="r" b="b" t="t" l="l"/>
            <a:pathLst>
              <a:path h="11979485" w="11064688">
                <a:moveTo>
                  <a:pt x="0" y="0"/>
                </a:moveTo>
                <a:lnTo>
                  <a:pt x="11064688" y="0"/>
                </a:lnTo>
                <a:lnTo>
                  <a:pt x="11064688" y="11979486"/>
                </a:lnTo>
                <a:lnTo>
                  <a:pt x="0" y="119794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3703994"/>
            <a:ext cx="6587407" cy="6848911"/>
          </a:xfrm>
          <a:custGeom>
            <a:avLst/>
            <a:gdLst/>
            <a:ahLst/>
            <a:cxnLst/>
            <a:rect r="r" b="b" t="t" l="l"/>
            <a:pathLst>
              <a:path h="6848911" w="6587407">
                <a:moveTo>
                  <a:pt x="0" y="0"/>
                </a:moveTo>
                <a:lnTo>
                  <a:pt x="6587407" y="0"/>
                </a:lnTo>
                <a:lnTo>
                  <a:pt x="6587407" y="6848912"/>
                </a:lnTo>
                <a:lnTo>
                  <a:pt x="0" y="6848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7529088" y="799008"/>
            <a:ext cx="9685940" cy="1308670"/>
          </a:xfrm>
          <a:prstGeom prst="rect">
            <a:avLst/>
          </a:prstGeom>
        </p:spPr>
        <p:txBody>
          <a:bodyPr anchor="t" rtlCol="false" tIns="0" lIns="0" bIns="0" rIns="0">
            <a:spAutoFit/>
          </a:bodyPr>
          <a:lstStyle/>
          <a:p>
            <a:pPr algn="ctr">
              <a:lnSpc>
                <a:spcPts val="10499"/>
              </a:lnSpc>
            </a:pPr>
            <a:r>
              <a:rPr lang="en-US" sz="8399">
                <a:solidFill>
                  <a:srgbClr val="2D799C"/>
                </a:solidFill>
                <a:latin typeface="Nunito Bold Bold"/>
              </a:rPr>
              <a:t>OUTCOME</a:t>
            </a:r>
          </a:p>
        </p:txBody>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573360" y="2345407"/>
            <a:ext cx="9597396" cy="7397698"/>
          </a:xfrm>
          <a:prstGeom prst="rect">
            <a:avLst/>
          </a:prstGeom>
        </p:spPr>
        <p:txBody>
          <a:bodyPr anchor="t" rtlCol="false" tIns="0" lIns="0" bIns="0" rIns="0">
            <a:spAutoFit/>
          </a:bodyPr>
          <a:lstStyle/>
          <a:p>
            <a:pPr marL="906777" indent="-453388" lvl="1">
              <a:lnSpc>
                <a:spcPts val="5879"/>
              </a:lnSpc>
              <a:buFont typeface="Arial"/>
              <a:buChar char="•"/>
            </a:pPr>
            <a:r>
              <a:rPr lang="en-US" sz="4199">
                <a:solidFill>
                  <a:srgbClr val="5C3224"/>
                </a:solidFill>
                <a:latin typeface="Nunito"/>
              </a:rPr>
              <a:t>In conclusion, it is better to use all the variables given, which are ‘Glucose’, ‘BloodPressure’, ‘SkinThickness’, ‘Insulin’, ‘BMI’,  ‘DiabetesPedigreeFunction’, ‘Pregnancies’ &amp; ‘Age’ </a:t>
            </a:r>
          </a:p>
          <a:p>
            <a:pPr marL="906777" indent="-453388" lvl="1">
              <a:lnSpc>
                <a:spcPts val="5879"/>
              </a:lnSpc>
              <a:buFont typeface="Arial"/>
              <a:buChar char="•"/>
            </a:pPr>
            <a:r>
              <a:rPr lang="en-US" sz="4199">
                <a:solidFill>
                  <a:srgbClr val="5C3224"/>
                </a:solidFill>
                <a:latin typeface="Nunito"/>
              </a:rPr>
              <a:t>Most Efficient Model = Gaussian Naive Bayes Model</a:t>
            </a:r>
          </a:p>
          <a:p>
            <a:pPr algn="ctr">
              <a:lnSpc>
                <a:spcPts val="5879"/>
              </a:lnSpc>
            </a:pPr>
          </a:p>
          <a:p>
            <a:pPr>
              <a:lnSpc>
                <a:spcPts val="587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4785627">
            <a:off x="14843001" y="-913678"/>
            <a:ext cx="15953106" cy="13516632"/>
          </a:xfrm>
          <a:custGeom>
            <a:avLst/>
            <a:gdLst/>
            <a:ahLst/>
            <a:cxnLst/>
            <a:rect r="r" b="b" t="t" l="l"/>
            <a:pathLst>
              <a:path h="13516632" w="15953106">
                <a:moveTo>
                  <a:pt x="0" y="0"/>
                </a:moveTo>
                <a:lnTo>
                  <a:pt x="15953106" y="0"/>
                </a:lnTo>
                <a:lnTo>
                  <a:pt x="15953106" y="13516632"/>
                </a:lnTo>
                <a:lnTo>
                  <a:pt x="0" y="135166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412279">
            <a:off x="15235726" y="-4682119"/>
            <a:ext cx="7708051" cy="8345331"/>
          </a:xfrm>
          <a:custGeom>
            <a:avLst/>
            <a:gdLst/>
            <a:ahLst/>
            <a:cxnLst/>
            <a:rect r="r" b="b" t="t" l="l"/>
            <a:pathLst>
              <a:path h="8345331" w="7708051">
                <a:moveTo>
                  <a:pt x="0" y="0"/>
                </a:moveTo>
                <a:lnTo>
                  <a:pt x="7708051" y="0"/>
                </a:lnTo>
                <a:lnTo>
                  <a:pt x="7708051" y="8345331"/>
                </a:lnTo>
                <a:lnTo>
                  <a:pt x="0" y="834533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67048" y="6059003"/>
            <a:ext cx="3663148" cy="5474814"/>
          </a:xfrm>
          <a:custGeom>
            <a:avLst/>
            <a:gdLst/>
            <a:ahLst/>
            <a:cxnLst/>
            <a:rect r="r" b="b" t="t" l="l"/>
            <a:pathLst>
              <a:path h="5474814" w="3663148">
                <a:moveTo>
                  <a:pt x="0" y="0"/>
                </a:moveTo>
                <a:lnTo>
                  <a:pt x="3663148" y="0"/>
                </a:lnTo>
                <a:lnTo>
                  <a:pt x="3663148" y="5474814"/>
                </a:lnTo>
                <a:lnTo>
                  <a:pt x="0" y="5474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438865" y="990600"/>
            <a:ext cx="11410270" cy="1144171"/>
          </a:xfrm>
          <a:prstGeom prst="rect">
            <a:avLst/>
          </a:prstGeom>
        </p:spPr>
        <p:txBody>
          <a:bodyPr anchor="t" rtlCol="false" tIns="0" lIns="0" bIns="0" rIns="0">
            <a:spAutoFit/>
          </a:bodyPr>
          <a:lstStyle/>
          <a:p>
            <a:pPr algn="ctr">
              <a:lnSpc>
                <a:spcPts val="9124"/>
              </a:lnSpc>
            </a:pPr>
            <a:r>
              <a:rPr lang="en-US" sz="7299">
                <a:solidFill>
                  <a:srgbClr val="2D799C"/>
                </a:solidFill>
                <a:latin typeface="Nunito Bold Bold"/>
              </a:rPr>
              <a:t>CONCLUDING INSIGHTS</a:t>
            </a:r>
          </a:p>
        </p:txBody>
      </p:sp>
      <p:sp>
        <p:nvSpPr>
          <p:cNvPr name="Freeform 6" id="6"/>
          <p:cNvSpPr/>
          <p:nvPr/>
        </p:nvSpPr>
        <p:spPr>
          <a:xfrm flipH="false" flipV="false" rot="-5588600">
            <a:off x="-3254820" y="-4702591"/>
            <a:ext cx="7540651" cy="8164091"/>
          </a:xfrm>
          <a:custGeom>
            <a:avLst/>
            <a:gdLst/>
            <a:ahLst/>
            <a:cxnLst/>
            <a:rect r="r" b="b" t="t" l="l"/>
            <a:pathLst>
              <a:path h="8164091" w="7540651">
                <a:moveTo>
                  <a:pt x="0" y="0"/>
                </a:moveTo>
                <a:lnTo>
                  <a:pt x="7540651" y="0"/>
                </a:lnTo>
                <a:lnTo>
                  <a:pt x="7540651" y="8164091"/>
                </a:lnTo>
                <a:lnTo>
                  <a:pt x="0" y="816409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237788" y="2763097"/>
            <a:ext cx="13812424" cy="6718776"/>
          </a:xfrm>
          <a:prstGeom prst="rect">
            <a:avLst/>
          </a:prstGeom>
        </p:spPr>
        <p:txBody>
          <a:bodyPr anchor="t" rtlCol="false" tIns="0" lIns="0" bIns="0" rIns="0">
            <a:spAutoFit/>
          </a:bodyPr>
          <a:lstStyle/>
          <a:p>
            <a:pPr marL="690881" indent="-345440" lvl="1">
              <a:lnSpc>
                <a:spcPts val="4480"/>
              </a:lnSpc>
              <a:buFont typeface="Arial"/>
              <a:buChar char="•"/>
            </a:pPr>
            <a:r>
              <a:rPr lang="en-US" sz="3200">
                <a:solidFill>
                  <a:srgbClr val="5C3224"/>
                </a:solidFill>
                <a:latin typeface="Nunito"/>
              </a:rPr>
              <a:t>Recommend the medical field in using the most accurate model within our code to predict diabetes, which is the Gaussian Model</a:t>
            </a:r>
          </a:p>
          <a:p>
            <a:pPr marL="690881" indent="-345440" lvl="1">
              <a:lnSpc>
                <a:spcPts val="4480"/>
              </a:lnSpc>
              <a:buFont typeface="Arial"/>
              <a:buChar char="•"/>
            </a:pPr>
            <a:r>
              <a:rPr lang="en-US" sz="3200">
                <a:solidFill>
                  <a:srgbClr val="5C3224"/>
                </a:solidFill>
                <a:latin typeface="Nunito"/>
              </a:rPr>
              <a:t>Acknowledging Limitations :</a:t>
            </a:r>
          </a:p>
          <a:p>
            <a:pPr marL="1381761" indent="-460587" lvl="2">
              <a:lnSpc>
                <a:spcPts val="4480"/>
              </a:lnSpc>
              <a:buFont typeface="Arial"/>
              <a:buChar char="⚬"/>
            </a:pPr>
            <a:r>
              <a:rPr lang="en-US" sz="3200">
                <a:solidFill>
                  <a:srgbClr val="5C3224"/>
                </a:solidFill>
                <a:latin typeface="Nunito"/>
              </a:rPr>
              <a:t>Small data size, only below 800 entries</a:t>
            </a:r>
          </a:p>
          <a:p>
            <a:pPr marL="1381761" indent="-460587" lvl="2">
              <a:lnSpc>
                <a:spcPts val="4480"/>
              </a:lnSpc>
              <a:buFont typeface="Arial"/>
              <a:buChar char="⚬"/>
            </a:pPr>
            <a:r>
              <a:rPr lang="en-US" sz="3200">
                <a:solidFill>
                  <a:srgbClr val="5C3224"/>
                </a:solidFill>
                <a:latin typeface="Nunito"/>
              </a:rPr>
              <a:t>May not be accurate on males (pregnancy was taken into consideration)</a:t>
            </a:r>
          </a:p>
          <a:p>
            <a:pPr marL="690881" indent="-345440" lvl="1">
              <a:lnSpc>
                <a:spcPts val="4480"/>
              </a:lnSpc>
              <a:buFont typeface="Arial"/>
              <a:buChar char="•"/>
            </a:pPr>
            <a:r>
              <a:rPr lang="en-US" sz="3200">
                <a:solidFill>
                  <a:srgbClr val="5C3224"/>
                </a:solidFill>
                <a:latin typeface="Nunito"/>
              </a:rPr>
              <a:t>D</a:t>
            </a:r>
            <a:r>
              <a:rPr lang="en-US" sz="3200">
                <a:solidFill>
                  <a:srgbClr val="5C3224"/>
                </a:solidFill>
                <a:latin typeface="Nunito"/>
              </a:rPr>
              <a:t>ata predicted may need to be taken with a pinch of salt, as it is not fully accurate. </a:t>
            </a:r>
          </a:p>
          <a:p>
            <a:pPr marL="690881" indent="-345440" lvl="1">
              <a:lnSpc>
                <a:spcPts val="4480"/>
              </a:lnSpc>
              <a:buFont typeface="Arial"/>
              <a:buChar char="•"/>
            </a:pPr>
            <a:r>
              <a:rPr lang="en-US" sz="3200">
                <a:solidFill>
                  <a:srgbClr val="5C3224"/>
                </a:solidFill>
                <a:latin typeface="Nunito"/>
              </a:rPr>
              <a:t>With this predictor in mind, we h</a:t>
            </a:r>
            <a:r>
              <a:rPr lang="en-US" sz="3200">
                <a:solidFill>
                  <a:srgbClr val="5C3224"/>
                </a:solidFill>
                <a:latin typeface="Nunito"/>
              </a:rPr>
              <a:t>ope to be able to help people in detecting diabetes early in hopes to reverse the condition.</a:t>
            </a:r>
          </a:p>
          <a:p>
            <a:pPr algn="ctr">
              <a:lnSpc>
                <a:spcPts val="4480"/>
              </a:lnSpc>
            </a:pPr>
          </a:p>
          <a:p>
            <a:pPr>
              <a:lnSpc>
                <a:spcPts val="4480"/>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2D799C"/>
        </a:solidFill>
      </p:bgPr>
    </p:bg>
    <p:spTree>
      <p:nvGrpSpPr>
        <p:cNvPr id="1" name=""/>
        <p:cNvGrpSpPr/>
        <p:nvPr/>
      </p:nvGrpSpPr>
      <p:grpSpPr>
        <a:xfrm>
          <a:off x="0" y="0"/>
          <a:ext cx="0" cy="0"/>
          <a:chOff x="0" y="0"/>
          <a:chExt cx="0" cy="0"/>
        </a:xfrm>
      </p:grpSpPr>
      <p:sp>
        <p:nvSpPr>
          <p:cNvPr name="TextBox 2" id="2"/>
          <p:cNvSpPr txBox="true"/>
          <p:nvPr/>
        </p:nvSpPr>
        <p:spPr>
          <a:xfrm rot="0">
            <a:off x="5406806" y="2827020"/>
            <a:ext cx="7474389" cy="4556760"/>
          </a:xfrm>
          <a:prstGeom prst="rect">
            <a:avLst/>
          </a:prstGeom>
        </p:spPr>
        <p:txBody>
          <a:bodyPr anchor="t" rtlCol="false" tIns="0" lIns="0" bIns="0" rIns="0">
            <a:spAutoFit/>
          </a:bodyPr>
          <a:lstStyle/>
          <a:p>
            <a:pPr algn="ctr">
              <a:lnSpc>
                <a:spcPts val="18000"/>
              </a:lnSpc>
            </a:pPr>
            <a:r>
              <a:rPr lang="en-US" sz="14400">
                <a:solidFill>
                  <a:srgbClr val="FFC9B3"/>
                </a:solidFill>
                <a:latin typeface="Nunito Bold Bold"/>
              </a:rPr>
              <a:t>THANK</a:t>
            </a:r>
          </a:p>
          <a:p>
            <a:pPr algn="ctr">
              <a:lnSpc>
                <a:spcPts val="18000"/>
              </a:lnSpc>
            </a:pPr>
            <a:r>
              <a:rPr lang="en-US" sz="14400">
                <a:solidFill>
                  <a:srgbClr val="FFC9B3"/>
                </a:solidFill>
                <a:latin typeface="Nunito Bold Bold"/>
              </a:rPr>
              <a:t>YOU!</a:t>
            </a:r>
          </a:p>
        </p:txBody>
      </p:sp>
      <p:sp>
        <p:nvSpPr>
          <p:cNvPr name="Freeform 3" id="3"/>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3339417">
            <a:off x="-4886463" y="6447677"/>
            <a:ext cx="13483298" cy="14598059"/>
          </a:xfrm>
          <a:custGeom>
            <a:avLst/>
            <a:gdLst/>
            <a:ahLst/>
            <a:cxnLst/>
            <a:rect r="r" b="b" t="t" l="l"/>
            <a:pathLst>
              <a:path h="14598059" w="13483298">
                <a:moveTo>
                  <a:pt x="0" y="0"/>
                </a:moveTo>
                <a:lnTo>
                  <a:pt x="13483299" y="0"/>
                </a:lnTo>
                <a:lnTo>
                  <a:pt x="13483299" y="14598059"/>
                </a:lnTo>
                <a:lnTo>
                  <a:pt x="0" y="1459805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784412">
            <a:off x="10517651" y="-8764049"/>
            <a:ext cx="13483298" cy="14598059"/>
          </a:xfrm>
          <a:custGeom>
            <a:avLst/>
            <a:gdLst/>
            <a:ahLst/>
            <a:cxnLst/>
            <a:rect r="r" b="b" t="t" l="l"/>
            <a:pathLst>
              <a:path h="14598059" w="13483298">
                <a:moveTo>
                  <a:pt x="0" y="0"/>
                </a:moveTo>
                <a:lnTo>
                  <a:pt x="13483298" y="0"/>
                </a:lnTo>
                <a:lnTo>
                  <a:pt x="13483298" y="14598059"/>
                </a:lnTo>
                <a:lnTo>
                  <a:pt x="0" y="145980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855187" y="981075"/>
            <a:ext cx="14577627" cy="1510665"/>
          </a:xfrm>
          <a:prstGeom prst="rect">
            <a:avLst/>
          </a:prstGeom>
        </p:spPr>
        <p:txBody>
          <a:bodyPr anchor="t" rtlCol="false" tIns="0" lIns="0" bIns="0" rIns="0">
            <a:spAutoFit/>
          </a:bodyPr>
          <a:lstStyle/>
          <a:p>
            <a:pPr algn="ctr">
              <a:lnSpc>
                <a:spcPts val="12000"/>
              </a:lnSpc>
            </a:pPr>
            <a:r>
              <a:rPr lang="en-US" sz="9600" u="sng">
                <a:solidFill>
                  <a:srgbClr val="2D799C"/>
                </a:solidFill>
                <a:latin typeface="Nunito Bold"/>
              </a:rPr>
              <a:t>References</a:t>
            </a:r>
          </a:p>
        </p:txBody>
      </p:sp>
      <p:sp>
        <p:nvSpPr>
          <p:cNvPr name="TextBox 5" id="5"/>
          <p:cNvSpPr txBox="true"/>
          <p:nvPr/>
        </p:nvSpPr>
        <p:spPr>
          <a:xfrm rot="0">
            <a:off x="1441943" y="2941044"/>
            <a:ext cx="15404113" cy="6919767"/>
          </a:xfrm>
          <a:prstGeom prst="rect">
            <a:avLst/>
          </a:prstGeom>
        </p:spPr>
        <p:txBody>
          <a:bodyPr anchor="t" rtlCol="false" tIns="0" lIns="0" bIns="0" rIns="0">
            <a:spAutoFit/>
          </a:bodyPr>
          <a:lstStyle/>
          <a:p>
            <a:pPr marL="604519" indent="-302260" lvl="1">
              <a:lnSpc>
                <a:spcPts val="3919"/>
              </a:lnSpc>
              <a:buFont typeface="Arial"/>
              <a:buChar char="•"/>
            </a:pPr>
            <a:r>
              <a:rPr lang="en-US" sz="2799">
                <a:solidFill>
                  <a:srgbClr val="5C3224"/>
                </a:solidFill>
                <a:latin typeface="Nunito"/>
              </a:rPr>
              <a:t>https://towardsdatascience.com/bayes-rule-with-a-simple-and-practical-example-2bce3d0f4ad0</a:t>
            </a:r>
          </a:p>
          <a:p>
            <a:pPr marL="604519" indent="-302260" lvl="1">
              <a:lnSpc>
                <a:spcPts val="3919"/>
              </a:lnSpc>
              <a:buFont typeface="Arial"/>
              <a:buChar char="•"/>
            </a:pPr>
            <a:r>
              <a:rPr lang="en-US" sz="2799">
                <a:solidFill>
                  <a:srgbClr val="5C3224"/>
                </a:solidFill>
                <a:latin typeface="Nunito"/>
              </a:rPr>
              <a:t>https://www.kaggle.com/datasets/kandij/diabetes-dataset</a:t>
            </a:r>
          </a:p>
          <a:p>
            <a:pPr marL="604519" indent="-302260" lvl="1">
              <a:lnSpc>
                <a:spcPts val="3919"/>
              </a:lnSpc>
              <a:buFont typeface="Arial"/>
              <a:buChar char="•"/>
            </a:pPr>
            <a:r>
              <a:rPr lang="en-US" sz="2799" u="sng">
                <a:solidFill>
                  <a:srgbClr val="5C3224"/>
                </a:solidFill>
                <a:latin typeface="Nunito"/>
                <a:hlinkClick r:id="rId6" tooltip="https://www.ncbi.nlm.nih.gov/pmc/articles/PMC7700832/#:~:text=2.,or%20leisure%20facilities%20%5B1%5D"/>
              </a:rPr>
              <a:t>https://www.ncbi.nlm.nih.gov/pmc/articles/PMC7700832/#:~:text=2.,or%20leisure%20facilities%20%5B1%5D</a:t>
            </a:r>
            <a:r>
              <a:rPr lang="en-US" sz="2799">
                <a:solidFill>
                  <a:srgbClr val="5C3224"/>
                </a:solidFill>
                <a:latin typeface="Nunito"/>
              </a:rPr>
              <a:t>.</a:t>
            </a:r>
          </a:p>
          <a:p>
            <a:pPr marL="604519" indent="-302260" lvl="1">
              <a:lnSpc>
                <a:spcPts val="3919"/>
              </a:lnSpc>
              <a:buFont typeface="Arial"/>
              <a:buChar char="•"/>
            </a:pPr>
            <a:r>
              <a:rPr lang="en-US" sz="2799" u="sng">
                <a:solidFill>
                  <a:srgbClr val="5C3224"/>
                </a:solidFill>
                <a:latin typeface="Nunito"/>
                <a:hlinkClick r:id="rId7" tooltip="https://www.singhealth.com.sg/patient-care/conditions-treatments/Type-2-diabetes-mellitus#:~:text=Being%20overweight%20or%20obese,pressure%20(above%20140%2F90mmHg)"/>
              </a:rPr>
              <a:t>https://www.singhealth.com.sg/patient-care/conditions-treatments/Type-2-diabetes-mellitus#:~:text=Being%20overweight%20or%20obese,pressure%20(above%20140%2F90mmHg)</a:t>
            </a:r>
          </a:p>
          <a:p>
            <a:pPr marL="604519" indent="-302260" lvl="1">
              <a:lnSpc>
                <a:spcPts val="3919"/>
              </a:lnSpc>
              <a:buFont typeface="Arial"/>
              <a:buChar char="•"/>
            </a:pPr>
            <a:r>
              <a:rPr lang="en-US" sz="2799" u="sng">
                <a:solidFill>
                  <a:srgbClr val="5C3224"/>
                </a:solidFill>
                <a:latin typeface="Nunito"/>
                <a:hlinkClick r:id="rId8" tooltip="https://diabetesatlas.org/#:~:text=Diabetes%20around%20the%20world%20in%202021%3A,%2D%20and%20middle%2Dincome%20countries"/>
              </a:rPr>
              <a:t>https://diabetesatlas.org/#:~:text=Diabetes%20around%20the%20world%20in%202021%3A,%2D%20and%20middle%2Dincome%20countries</a:t>
            </a:r>
            <a:r>
              <a:rPr lang="en-US" sz="2799">
                <a:solidFill>
                  <a:srgbClr val="5C3224"/>
                </a:solidFill>
                <a:latin typeface="Nunito"/>
              </a:rPr>
              <a:t>.</a:t>
            </a:r>
          </a:p>
          <a:p>
            <a:pPr marL="604519" indent="-302260" lvl="1">
              <a:lnSpc>
                <a:spcPts val="3919"/>
              </a:lnSpc>
              <a:buFont typeface="Arial"/>
              <a:buChar char="•"/>
            </a:pPr>
            <a:r>
              <a:rPr lang="en-US" sz="2799" u="sng">
                <a:solidFill>
                  <a:srgbClr val="5C3224"/>
                </a:solidFill>
                <a:latin typeface="Nunito"/>
                <a:hlinkClick r:id="rId9" tooltip="https://www.ncbi.nlm.nih.gov/pmc/articles/PMC9324493/#:~:text=The%20early%20detection%20of%20diabetes,prediction%2C%20categorization%2C%20and%20treatment"/>
              </a:rPr>
              <a:t>https://www.ncbi.nlm.nih.gov/pmc/articles/PMC9324493/#:~:text=The%20early%20detection%20of%20diabetes,prediction%2C%20categorization%2C%20and%20treatment</a:t>
            </a:r>
            <a:r>
              <a:rPr lang="en-US" sz="2799">
                <a:solidFill>
                  <a:srgbClr val="5C3224"/>
                </a:solidFill>
                <a:latin typeface="Nunito"/>
              </a:rPr>
              <a:t>.</a:t>
            </a:r>
          </a:p>
          <a:p>
            <a:pPr>
              <a:lnSpc>
                <a:spcPts val="3919"/>
              </a:lnSpc>
            </a:pPr>
          </a:p>
          <a:p>
            <a:pPr>
              <a:lnSpc>
                <a:spcPts val="391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2608294">
            <a:off x="-6794523" y="3471501"/>
            <a:ext cx="15030108" cy="16272755"/>
          </a:xfrm>
          <a:custGeom>
            <a:avLst/>
            <a:gdLst/>
            <a:ahLst/>
            <a:cxnLst/>
            <a:rect r="r" b="b" t="t" l="l"/>
            <a:pathLst>
              <a:path h="16272755" w="15030108">
                <a:moveTo>
                  <a:pt x="0" y="0"/>
                </a:moveTo>
                <a:lnTo>
                  <a:pt x="15030108" y="0"/>
                </a:lnTo>
                <a:lnTo>
                  <a:pt x="15030108" y="16272755"/>
                </a:lnTo>
                <a:lnTo>
                  <a:pt x="0" y="162727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7698310">
            <a:off x="11574186" y="-5252993"/>
            <a:ext cx="8955179" cy="9695568"/>
          </a:xfrm>
          <a:custGeom>
            <a:avLst/>
            <a:gdLst/>
            <a:ahLst/>
            <a:cxnLst/>
            <a:rect r="r" b="b" t="t" l="l"/>
            <a:pathLst>
              <a:path h="9695568" w="8955179">
                <a:moveTo>
                  <a:pt x="0" y="0"/>
                </a:moveTo>
                <a:lnTo>
                  <a:pt x="8955179" y="0"/>
                </a:lnTo>
                <a:lnTo>
                  <a:pt x="8955179" y="9695567"/>
                </a:lnTo>
                <a:lnTo>
                  <a:pt x="0" y="96955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222562" y="4693315"/>
            <a:ext cx="4961738" cy="9410192"/>
          </a:xfrm>
          <a:custGeom>
            <a:avLst/>
            <a:gdLst/>
            <a:ahLst/>
            <a:cxnLst/>
            <a:rect r="r" b="b" t="t" l="l"/>
            <a:pathLst>
              <a:path h="9410192" w="4961738">
                <a:moveTo>
                  <a:pt x="0" y="0"/>
                </a:moveTo>
                <a:lnTo>
                  <a:pt x="4961737" y="0"/>
                </a:lnTo>
                <a:lnTo>
                  <a:pt x="4961737" y="9410192"/>
                </a:lnTo>
                <a:lnTo>
                  <a:pt x="0" y="94101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48088" y="4413093"/>
            <a:ext cx="3453311" cy="9690414"/>
          </a:xfrm>
          <a:custGeom>
            <a:avLst/>
            <a:gdLst/>
            <a:ahLst/>
            <a:cxnLst/>
            <a:rect r="r" b="b" t="t" l="l"/>
            <a:pathLst>
              <a:path h="9690414" w="3453311">
                <a:moveTo>
                  <a:pt x="0" y="0"/>
                </a:moveTo>
                <a:lnTo>
                  <a:pt x="3453311" y="0"/>
                </a:lnTo>
                <a:lnTo>
                  <a:pt x="3453311" y="9690414"/>
                </a:lnTo>
                <a:lnTo>
                  <a:pt x="0" y="96904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2558405" y="847215"/>
            <a:ext cx="13171191" cy="1734080"/>
          </a:xfrm>
          <a:prstGeom prst="rect">
            <a:avLst/>
          </a:prstGeom>
        </p:spPr>
        <p:txBody>
          <a:bodyPr anchor="t" rtlCol="false" tIns="0" lIns="0" bIns="0" rIns="0">
            <a:spAutoFit/>
          </a:bodyPr>
          <a:lstStyle/>
          <a:p>
            <a:pPr algn="ctr">
              <a:lnSpc>
                <a:spcPts val="13837"/>
              </a:lnSpc>
            </a:pPr>
            <a:r>
              <a:rPr lang="en-US" sz="11070">
                <a:solidFill>
                  <a:srgbClr val="2D799C"/>
                </a:solidFill>
                <a:latin typeface="Nunito Bold Bold"/>
              </a:rPr>
              <a:t>OUR MOTIVATION</a:t>
            </a:r>
          </a:p>
        </p:txBody>
      </p:sp>
      <p:sp>
        <p:nvSpPr>
          <p:cNvPr name="TextBox 7" id="7"/>
          <p:cNvSpPr txBox="true"/>
          <p:nvPr/>
        </p:nvSpPr>
        <p:spPr>
          <a:xfrm rot="0">
            <a:off x="3205223" y="2593895"/>
            <a:ext cx="11877554" cy="5504525"/>
          </a:xfrm>
          <a:prstGeom prst="rect">
            <a:avLst/>
          </a:prstGeom>
        </p:spPr>
        <p:txBody>
          <a:bodyPr anchor="t" rtlCol="false" tIns="0" lIns="0" bIns="0" rIns="0">
            <a:spAutoFit/>
          </a:bodyPr>
          <a:lstStyle/>
          <a:p>
            <a:pPr marL="971548" indent="-485774" lvl="1">
              <a:lnSpc>
                <a:spcPts val="6299"/>
              </a:lnSpc>
              <a:buFont typeface="Arial"/>
              <a:buChar char="•"/>
            </a:pPr>
            <a:r>
              <a:rPr lang="en-US" sz="4499">
                <a:solidFill>
                  <a:srgbClr val="2D799C"/>
                </a:solidFill>
                <a:latin typeface="Nunito Bold"/>
              </a:rPr>
              <a:t>Diabetes can be fatal and lead to one being disabled when left untreated.</a:t>
            </a:r>
          </a:p>
          <a:p>
            <a:pPr marL="971548" indent="-485774" lvl="1">
              <a:lnSpc>
                <a:spcPts val="6299"/>
              </a:lnSpc>
              <a:buFont typeface="Arial"/>
              <a:buChar char="•"/>
            </a:pPr>
            <a:r>
              <a:rPr lang="en-US" sz="4499">
                <a:solidFill>
                  <a:srgbClr val="2D799C"/>
                </a:solidFill>
                <a:latin typeface="Nunito Bold"/>
              </a:rPr>
              <a:t>Rate of diabetes increases with an alarming rate due to sedentary lifestyle of people</a:t>
            </a:r>
          </a:p>
          <a:p>
            <a:pPr marL="971548" indent="-485774" lvl="1">
              <a:lnSpc>
                <a:spcPts val="6299"/>
              </a:lnSpc>
              <a:buFont typeface="Arial"/>
              <a:buChar char="•"/>
            </a:pPr>
            <a:r>
              <a:rPr lang="en-US" sz="4499">
                <a:solidFill>
                  <a:srgbClr val="2D799C"/>
                </a:solidFill>
                <a:latin typeface="Nunito Bold"/>
              </a:rPr>
              <a:t>Treating early can help patients minimise the damage before it is too late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3205223" y="3126914"/>
            <a:ext cx="11877554" cy="1098451"/>
          </a:xfrm>
          <a:prstGeom prst="rect">
            <a:avLst/>
          </a:prstGeom>
        </p:spPr>
        <p:txBody>
          <a:bodyPr anchor="t" rtlCol="false" tIns="0" lIns="0" bIns="0" rIns="0">
            <a:spAutoFit/>
          </a:bodyPr>
          <a:lstStyle/>
          <a:p>
            <a:pPr algn="ctr">
              <a:lnSpc>
                <a:spcPts val="8750"/>
              </a:lnSpc>
            </a:pPr>
            <a:r>
              <a:rPr lang="en-US" sz="7000">
                <a:solidFill>
                  <a:srgbClr val="2D799C"/>
                </a:solidFill>
                <a:latin typeface="Nunito Bold Bold"/>
              </a:rPr>
              <a:t>PROBLEM STATEMENT</a:t>
            </a:r>
          </a:p>
        </p:txBody>
      </p:sp>
      <p:sp>
        <p:nvSpPr>
          <p:cNvPr name="TextBox 7" id="7"/>
          <p:cNvSpPr txBox="true"/>
          <p:nvPr/>
        </p:nvSpPr>
        <p:spPr>
          <a:xfrm rot="0">
            <a:off x="3205223" y="4327795"/>
            <a:ext cx="11877554" cy="1455155"/>
          </a:xfrm>
          <a:prstGeom prst="rect">
            <a:avLst/>
          </a:prstGeom>
        </p:spPr>
        <p:txBody>
          <a:bodyPr anchor="t" rtlCol="false" tIns="0" lIns="0" bIns="0" rIns="0">
            <a:spAutoFit/>
          </a:bodyPr>
          <a:lstStyle/>
          <a:p>
            <a:pPr algn="ctr">
              <a:lnSpc>
                <a:spcPts val="5880"/>
              </a:lnSpc>
            </a:pPr>
            <a:r>
              <a:rPr lang="en-US" sz="4200">
                <a:solidFill>
                  <a:srgbClr val="2D799C"/>
                </a:solidFill>
                <a:latin typeface="Nunito"/>
              </a:rPr>
              <a:t>How do we determine early diabetes detection using numerous attributes given?</a:t>
            </a:r>
          </a:p>
        </p:txBody>
      </p:sp>
      <p:sp>
        <p:nvSpPr>
          <p:cNvPr name="Freeform 8" id="8"/>
          <p:cNvSpPr/>
          <p:nvPr/>
        </p:nvSpPr>
        <p:spPr>
          <a:xfrm flipH="false" flipV="false" rot="-2584825">
            <a:off x="15993454" y="-504516"/>
            <a:ext cx="1460273" cy="2294715"/>
          </a:xfrm>
          <a:custGeom>
            <a:avLst/>
            <a:gdLst/>
            <a:ahLst/>
            <a:cxnLst/>
            <a:rect r="r" b="b" t="t" l="l"/>
            <a:pathLst>
              <a:path h="2294715" w="1460273">
                <a:moveTo>
                  <a:pt x="0" y="0"/>
                </a:moveTo>
                <a:lnTo>
                  <a:pt x="1460273" y="0"/>
                </a:lnTo>
                <a:lnTo>
                  <a:pt x="1460273" y="2294715"/>
                </a:lnTo>
                <a:lnTo>
                  <a:pt x="0" y="2294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4998133">
            <a:off x="17057946" y="1346037"/>
            <a:ext cx="495646" cy="1919755"/>
          </a:xfrm>
          <a:custGeom>
            <a:avLst/>
            <a:gdLst/>
            <a:ahLst/>
            <a:cxnLst/>
            <a:rect r="r" b="b" t="t" l="l"/>
            <a:pathLst>
              <a:path h="1919755" w="495646">
                <a:moveTo>
                  <a:pt x="0" y="0"/>
                </a:moveTo>
                <a:lnTo>
                  <a:pt x="495646" y="0"/>
                </a:lnTo>
                <a:lnTo>
                  <a:pt x="495646" y="1919755"/>
                </a:lnTo>
                <a:lnTo>
                  <a:pt x="0" y="19197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119281">
            <a:off x="-1044759" y="7004779"/>
            <a:ext cx="3497479" cy="4049712"/>
          </a:xfrm>
          <a:custGeom>
            <a:avLst/>
            <a:gdLst/>
            <a:ahLst/>
            <a:cxnLst/>
            <a:rect r="r" b="b" t="t" l="l"/>
            <a:pathLst>
              <a:path h="4049712" w="3497479">
                <a:moveTo>
                  <a:pt x="0" y="0"/>
                </a:moveTo>
                <a:lnTo>
                  <a:pt x="3497479" y="0"/>
                </a:lnTo>
                <a:lnTo>
                  <a:pt x="3497479" y="4049712"/>
                </a:lnTo>
                <a:lnTo>
                  <a:pt x="0" y="40497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13564950" y="4890640"/>
            <a:ext cx="5192627" cy="6490784"/>
          </a:xfrm>
          <a:custGeom>
            <a:avLst/>
            <a:gdLst/>
            <a:ahLst/>
            <a:cxnLst/>
            <a:rect r="r" b="b" t="t" l="l"/>
            <a:pathLst>
              <a:path h="6490784" w="5192627">
                <a:moveTo>
                  <a:pt x="0" y="0"/>
                </a:moveTo>
                <a:lnTo>
                  <a:pt x="5192627" y="0"/>
                </a:lnTo>
                <a:lnTo>
                  <a:pt x="5192627" y="6490784"/>
                </a:lnTo>
                <a:lnTo>
                  <a:pt x="0" y="64907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true" flipV="true" rot="6737149">
            <a:off x="-7476913" y="-9145504"/>
            <a:ext cx="15744553" cy="13339931"/>
          </a:xfrm>
          <a:custGeom>
            <a:avLst/>
            <a:gdLst/>
            <a:ahLst/>
            <a:cxnLst/>
            <a:rect r="r" b="b" t="t" l="l"/>
            <a:pathLst>
              <a:path h="13339931" w="15744553">
                <a:moveTo>
                  <a:pt x="15744553" y="13339931"/>
                </a:moveTo>
                <a:lnTo>
                  <a:pt x="0" y="13339931"/>
                </a:lnTo>
                <a:lnTo>
                  <a:pt x="0" y="0"/>
                </a:lnTo>
                <a:lnTo>
                  <a:pt x="15744553" y="0"/>
                </a:lnTo>
                <a:lnTo>
                  <a:pt x="15744553" y="1333993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585351">
            <a:off x="-3415423" y="-5153869"/>
            <a:ext cx="8238809" cy="8919970"/>
          </a:xfrm>
          <a:custGeom>
            <a:avLst/>
            <a:gdLst/>
            <a:ahLst/>
            <a:cxnLst/>
            <a:rect r="r" b="b" t="t" l="l"/>
            <a:pathLst>
              <a:path h="8919970" w="8238809">
                <a:moveTo>
                  <a:pt x="0" y="0"/>
                </a:moveTo>
                <a:lnTo>
                  <a:pt x="8238808" y="0"/>
                </a:lnTo>
                <a:lnTo>
                  <a:pt x="8238808" y="8919970"/>
                </a:lnTo>
                <a:lnTo>
                  <a:pt x="0" y="89199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6590698">
            <a:off x="10415723" y="5944493"/>
            <a:ext cx="15744553" cy="13339931"/>
          </a:xfrm>
          <a:custGeom>
            <a:avLst/>
            <a:gdLst/>
            <a:ahLst/>
            <a:cxnLst/>
            <a:rect r="r" b="b" t="t" l="l"/>
            <a:pathLst>
              <a:path h="13339931" w="15744553">
                <a:moveTo>
                  <a:pt x="0" y="0"/>
                </a:moveTo>
                <a:lnTo>
                  <a:pt x="15744554" y="0"/>
                </a:lnTo>
                <a:lnTo>
                  <a:pt x="15744554" y="13339931"/>
                </a:lnTo>
                <a:lnTo>
                  <a:pt x="0" y="1333993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793149">
            <a:off x="13648912" y="6418903"/>
            <a:ext cx="7527211" cy="8149539"/>
          </a:xfrm>
          <a:custGeom>
            <a:avLst/>
            <a:gdLst/>
            <a:ahLst/>
            <a:cxnLst/>
            <a:rect r="r" b="b" t="t" l="l"/>
            <a:pathLst>
              <a:path h="8149539" w="7527211">
                <a:moveTo>
                  <a:pt x="0" y="0"/>
                </a:moveTo>
                <a:lnTo>
                  <a:pt x="7527211" y="0"/>
                </a:lnTo>
                <a:lnTo>
                  <a:pt x="7527211" y="8149540"/>
                </a:lnTo>
                <a:lnTo>
                  <a:pt x="0" y="81495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584825">
            <a:off x="15993454" y="-504516"/>
            <a:ext cx="1460273" cy="2294715"/>
          </a:xfrm>
          <a:custGeom>
            <a:avLst/>
            <a:gdLst/>
            <a:ahLst/>
            <a:cxnLst/>
            <a:rect r="r" b="b" t="t" l="l"/>
            <a:pathLst>
              <a:path h="2294715" w="1460273">
                <a:moveTo>
                  <a:pt x="0" y="0"/>
                </a:moveTo>
                <a:lnTo>
                  <a:pt x="1460273" y="0"/>
                </a:lnTo>
                <a:lnTo>
                  <a:pt x="1460273" y="2294715"/>
                </a:lnTo>
                <a:lnTo>
                  <a:pt x="0" y="22947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4998133">
            <a:off x="17057946" y="1346037"/>
            <a:ext cx="495646" cy="1919755"/>
          </a:xfrm>
          <a:custGeom>
            <a:avLst/>
            <a:gdLst/>
            <a:ahLst/>
            <a:cxnLst/>
            <a:rect r="r" b="b" t="t" l="l"/>
            <a:pathLst>
              <a:path h="1919755" w="495646">
                <a:moveTo>
                  <a:pt x="0" y="0"/>
                </a:moveTo>
                <a:lnTo>
                  <a:pt x="495646" y="0"/>
                </a:lnTo>
                <a:lnTo>
                  <a:pt x="495646" y="1919755"/>
                </a:lnTo>
                <a:lnTo>
                  <a:pt x="0" y="191975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2119281">
            <a:off x="-1044759" y="7004779"/>
            <a:ext cx="3497479" cy="4049712"/>
          </a:xfrm>
          <a:custGeom>
            <a:avLst/>
            <a:gdLst/>
            <a:ahLst/>
            <a:cxnLst/>
            <a:rect r="r" b="b" t="t" l="l"/>
            <a:pathLst>
              <a:path h="4049712" w="3497479">
                <a:moveTo>
                  <a:pt x="0" y="0"/>
                </a:moveTo>
                <a:lnTo>
                  <a:pt x="3497479" y="0"/>
                </a:lnTo>
                <a:lnTo>
                  <a:pt x="3497479" y="4049712"/>
                </a:lnTo>
                <a:lnTo>
                  <a:pt x="0" y="40497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205223" y="3126914"/>
            <a:ext cx="11877554" cy="1098451"/>
          </a:xfrm>
          <a:prstGeom prst="rect">
            <a:avLst/>
          </a:prstGeom>
        </p:spPr>
        <p:txBody>
          <a:bodyPr anchor="t" rtlCol="false" tIns="0" lIns="0" bIns="0" rIns="0">
            <a:spAutoFit/>
          </a:bodyPr>
          <a:lstStyle/>
          <a:p>
            <a:pPr algn="ctr">
              <a:lnSpc>
                <a:spcPts val="8750"/>
              </a:lnSpc>
            </a:pPr>
            <a:r>
              <a:rPr lang="en-US" sz="7000">
                <a:solidFill>
                  <a:srgbClr val="2D799C"/>
                </a:solidFill>
                <a:latin typeface="Nunito Bold Bold"/>
              </a:rPr>
              <a:t>PROBLEM STATEMENT</a:t>
            </a:r>
          </a:p>
        </p:txBody>
      </p:sp>
      <p:sp>
        <p:nvSpPr>
          <p:cNvPr name="TextBox 10" id="10"/>
          <p:cNvSpPr txBox="true"/>
          <p:nvPr/>
        </p:nvSpPr>
        <p:spPr>
          <a:xfrm rot="0">
            <a:off x="3205223" y="4327795"/>
            <a:ext cx="11877554" cy="1455155"/>
          </a:xfrm>
          <a:prstGeom prst="rect">
            <a:avLst/>
          </a:prstGeom>
        </p:spPr>
        <p:txBody>
          <a:bodyPr anchor="t" rtlCol="false" tIns="0" lIns="0" bIns="0" rIns="0">
            <a:spAutoFit/>
          </a:bodyPr>
          <a:lstStyle/>
          <a:p>
            <a:pPr algn="ctr">
              <a:lnSpc>
                <a:spcPts val="5880"/>
              </a:lnSpc>
            </a:pPr>
            <a:r>
              <a:rPr lang="en-US" sz="4200">
                <a:solidFill>
                  <a:srgbClr val="2D799C"/>
                </a:solidFill>
                <a:latin typeface="Nunito"/>
              </a:rPr>
              <a:t>How do we determine early diabetes detection using numerous attributes given?</a:t>
            </a:r>
          </a:p>
        </p:txBody>
      </p:sp>
      <p:grpSp>
        <p:nvGrpSpPr>
          <p:cNvPr name="Group 11" id="11"/>
          <p:cNvGrpSpPr/>
          <p:nvPr/>
        </p:nvGrpSpPr>
        <p:grpSpPr>
          <a:xfrm rot="0">
            <a:off x="3936520" y="6267081"/>
            <a:ext cx="5140805" cy="1868951"/>
            <a:chOff x="0" y="0"/>
            <a:chExt cx="1353957" cy="492234"/>
          </a:xfrm>
        </p:grpSpPr>
        <p:sp>
          <p:nvSpPr>
            <p:cNvPr name="Freeform 12" id="12"/>
            <p:cNvSpPr/>
            <p:nvPr/>
          </p:nvSpPr>
          <p:spPr>
            <a:xfrm flipH="false" flipV="false" rot="0">
              <a:off x="0" y="0"/>
              <a:ext cx="1353957" cy="492234"/>
            </a:xfrm>
            <a:custGeom>
              <a:avLst/>
              <a:gdLst/>
              <a:ahLst/>
              <a:cxnLst/>
              <a:rect r="r" b="b" t="t" l="l"/>
              <a:pathLst>
                <a:path h="492234" w="1353957">
                  <a:moveTo>
                    <a:pt x="76805" y="0"/>
                  </a:moveTo>
                  <a:lnTo>
                    <a:pt x="1277152" y="0"/>
                  </a:lnTo>
                  <a:cubicBezTo>
                    <a:pt x="1319570" y="0"/>
                    <a:pt x="1353957" y="34387"/>
                    <a:pt x="1353957" y="76805"/>
                  </a:cubicBezTo>
                  <a:lnTo>
                    <a:pt x="1353957" y="415429"/>
                  </a:lnTo>
                  <a:cubicBezTo>
                    <a:pt x="1353957" y="457847"/>
                    <a:pt x="1319570" y="492234"/>
                    <a:pt x="1277152" y="492234"/>
                  </a:cubicBezTo>
                  <a:lnTo>
                    <a:pt x="76805" y="492234"/>
                  </a:lnTo>
                  <a:cubicBezTo>
                    <a:pt x="34387" y="492234"/>
                    <a:pt x="0" y="457847"/>
                    <a:pt x="0" y="415429"/>
                  </a:cubicBezTo>
                  <a:lnTo>
                    <a:pt x="0" y="76805"/>
                  </a:lnTo>
                  <a:cubicBezTo>
                    <a:pt x="0" y="34387"/>
                    <a:pt x="34387" y="0"/>
                    <a:pt x="76805" y="0"/>
                  </a:cubicBezTo>
                  <a:close/>
                </a:path>
              </a:pathLst>
            </a:custGeom>
            <a:solidFill>
              <a:srgbClr val="FFBEAA">
                <a:alpha val="28627"/>
              </a:srgbClr>
            </a:solidFill>
          </p:spPr>
        </p:sp>
        <p:sp>
          <p:nvSpPr>
            <p:cNvPr name="TextBox 13" id="13"/>
            <p:cNvSpPr txBox="true"/>
            <p:nvPr/>
          </p:nvSpPr>
          <p:spPr>
            <a:xfrm>
              <a:off x="0" y="-38100"/>
              <a:ext cx="1353957" cy="530334"/>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4219593" y="6676478"/>
            <a:ext cx="4574659" cy="1002532"/>
          </a:xfrm>
          <a:prstGeom prst="rect">
            <a:avLst/>
          </a:prstGeom>
        </p:spPr>
        <p:txBody>
          <a:bodyPr anchor="t" rtlCol="false" tIns="0" lIns="0" bIns="0" rIns="0">
            <a:spAutoFit/>
          </a:bodyPr>
          <a:lstStyle/>
          <a:p>
            <a:pPr algn="ctr">
              <a:lnSpc>
                <a:spcPts val="4060"/>
              </a:lnSpc>
            </a:pPr>
            <a:r>
              <a:rPr lang="en-US" sz="2900">
                <a:solidFill>
                  <a:srgbClr val="2D799C"/>
                </a:solidFill>
                <a:latin typeface="Nunito"/>
              </a:rPr>
              <a:t> Which model is the best in predicting it?</a:t>
            </a:r>
          </a:p>
        </p:txBody>
      </p:sp>
      <p:grpSp>
        <p:nvGrpSpPr>
          <p:cNvPr name="Group 15" id="15"/>
          <p:cNvGrpSpPr/>
          <p:nvPr/>
        </p:nvGrpSpPr>
        <p:grpSpPr>
          <a:xfrm rot="0">
            <a:off x="9210675" y="6267081"/>
            <a:ext cx="5140805" cy="1868951"/>
            <a:chOff x="0" y="0"/>
            <a:chExt cx="1353957" cy="492234"/>
          </a:xfrm>
        </p:grpSpPr>
        <p:sp>
          <p:nvSpPr>
            <p:cNvPr name="Freeform 16" id="16"/>
            <p:cNvSpPr/>
            <p:nvPr/>
          </p:nvSpPr>
          <p:spPr>
            <a:xfrm flipH="false" flipV="false" rot="0">
              <a:off x="0" y="0"/>
              <a:ext cx="1353957" cy="492234"/>
            </a:xfrm>
            <a:custGeom>
              <a:avLst/>
              <a:gdLst/>
              <a:ahLst/>
              <a:cxnLst/>
              <a:rect r="r" b="b" t="t" l="l"/>
              <a:pathLst>
                <a:path h="492234" w="1353957">
                  <a:moveTo>
                    <a:pt x="76805" y="0"/>
                  </a:moveTo>
                  <a:lnTo>
                    <a:pt x="1277152" y="0"/>
                  </a:lnTo>
                  <a:cubicBezTo>
                    <a:pt x="1319570" y="0"/>
                    <a:pt x="1353957" y="34387"/>
                    <a:pt x="1353957" y="76805"/>
                  </a:cubicBezTo>
                  <a:lnTo>
                    <a:pt x="1353957" y="415429"/>
                  </a:lnTo>
                  <a:cubicBezTo>
                    <a:pt x="1353957" y="457847"/>
                    <a:pt x="1319570" y="492234"/>
                    <a:pt x="1277152" y="492234"/>
                  </a:cubicBezTo>
                  <a:lnTo>
                    <a:pt x="76805" y="492234"/>
                  </a:lnTo>
                  <a:cubicBezTo>
                    <a:pt x="34387" y="492234"/>
                    <a:pt x="0" y="457847"/>
                    <a:pt x="0" y="415429"/>
                  </a:cubicBezTo>
                  <a:lnTo>
                    <a:pt x="0" y="76805"/>
                  </a:lnTo>
                  <a:cubicBezTo>
                    <a:pt x="0" y="34387"/>
                    <a:pt x="34387" y="0"/>
                    <a:pt x="76805" y="0"/>
                  </a:cubicBezTo>
                  <a:close/>
                </a:path>
              </a:pathLst>
            </a:custGeom>
            <a:solidFill>
              <a:srgbClr val="FFBEAA">
                <a:alpha val="28627"/>
              </a:srgbClr>
            </a:solidFill>
          </p:spPr>
        </p:sp>
        <p:sp>
          <p:nvSpPr>
            <p:cNvPr name="TextBox 17" id="17"/>
            <p:cNvSpPr txBox="true"/>
            <p:nvPr/>
          </p:nvSpPr>
          <p:spPr>
            <a:xfrm>
              <a:off x="0" y="-38100"/>
              <a:ext cx="1353957" cy="530334"/>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9493748" y="6419336"/>
            <a:ext cx="4574659" cy="1516816"/>
          </a:xfrm>
          <a:prstGeom prst="rect">
            <a:avLst/>
          </a:prstGeom>
        </p:spPr>
        <p:txBody>
          <a:bodyPr anchor="t" rtlCol="false" tIns="0" lIns="0" bIns="0" rIns="0">
            <a:spAutoFit/>
          </a:bodyPr>
          <a:lstStyle/>
          <a:p>
            <a:pPr algn="ctr">
              <a:lnSpc>
                <a:spcPts val="4060"/>
              </a:lnSpc>
            </a:pPr>
            <a:r>
              <a:rPr lang="en-US" sz="2900">
                <a:solidFill>
                  <a:srgbClr val="2D799C"/>
                </a:solidFill>
                <a:latin typeface="Nunito"/>
              </a:rPr>
              <a:t>What attributes are necessary in early detection of diabetes?</a:t>
            </a:r>
          </a:p>
        </p:txBody>
      </p:sp>
      <p:sp>
        <p:nvSpPr>
          <p:cNvPr name="Freeform 19" id="19"/>
          <p:cNvSpPr/>
          <p:nvPr/>
        </p:nvSpPr>
        <p:spPr>
          <a:xfrm flipH="false" flipV="false" rot="0">
            <a:off x="13564950" y="4890640"/>
            <a:ext cx="5192627" cy="6490784"/>
          </a:xfrm>
          <a:custGeom>
            <a:avLst/>
            <a:gdLst/>
            <a:ahLst/>
            <a:cxnLst/>
            <a:rect r="r" b="b" t="t" l="l"/>
            <a:pathLst>
              <a:path h="6490784" w="5192627">
                <a:moveTo>
                  <a:pt x="0" y="0"/>
                </a:moveTo>
                <a:lnTo>
                  <a:pt x="5192627" y="0"/>
                </a:lnTo>
                <a:lnTo>
                  <a:pt x="5192627" y="6490784"/>
                </a:lnTo>
                <a:lnTo>
                  <a:pt x="0" y="64907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6688435">
            <a:off x="-3923841" y="-2354647"/>
            <a:ext cx="19195124" cy="16263505"/>
          </a:xfrm>
          <a:custGeom>
            <a:avLst/>
            <a:gdLst/>
            <a:ahLst/>
            <a:cxnLst/>
            <a:rect r="r" b="b" t="t" l="l"/>
            <a:pathLst>
              <a:path h="16263505" w="19195124">
                <a:moveTo>
                  <a:pt x="0" y="0"/>
                </a:moveTo>
                <a:lnTo>
                  <a:pt x="19195124" y="0"/>
                </a:lnTo>
                <a:lnTo>
                  <a:pt x="19195124" y="16263505"/>
                </a:lnTo>
                <a:lnTo>
                  <a:pt x="0" y="1626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42428">
            <a:off x="-4229125" y="-4246969"/>
            <a:ext cx="7527211" cy="8149539"/>
          </a:xfrm>
          <a:custGeom>
            <a:avLst/>
            <a:gdLst/>
            <a:ahLst/>
            <a:cxnLst/>
            <a:rect r="r" b="b" t="t" l="l"/>
            <a:pathLst>
              <a:path h="8149539" w="7527211">
                <a:moveTo>
                  <a:pt x="0" y="0"/>
                </a:moveTo>
                <a:lnTo>
                  <a:pt x="7527211" y="0"/>
                </a:lnTo>
                <a:lnTo>
                  <a:pt x="7527211"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74155" y="3737171"/>
            <a:ext cx="5298116" cy="7749904"/>
          </a:xfrm>
          <a:custGeom>
            <a:avLst/>
            <a:gdLst/>
            <a:ahLst/>
            <a:cxnLst/>
            <a:rect r="r" b="b" t="t" l="l"/>
            <a:pathLst>
              <a:path h="7749904" w="5298116">
                <a:moveTo>
                  <a:pt x="0" y="0"/>
                </a:moveTo>
                <a:lnTo>
                  <a:pt x="5298117" y="0"/>
                </a:lnTo>
                <a:lnTo>
                  <a:pt x="5298117" y="7749904"/>
                </a:lnTo>
                <a:lnTo>
                  <a:pt x="0" y="7749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884258">
            <a:off x="13495695" y="6540630"/>
            <a:ext cx="7527211" cy="8149539"/>
          </a:xfrm>
          <a:custGeom>
            <a:avLst/>
            <a:gdLst/>
            <a:ahLst/>
            <a:cxnLst/>
            <a:rect r="r" b="b" t="t" l="l"/>
            <a:pathLst>
              <a:path h="8149539" w="7527211">
                <a:moveTo>
                  <a:pt x="0" y="0"/>
                </a:moveTo>
                <a:lnTo>
                  <a:pt x="7527210" y="0"/>
                </a:lnTo>
                <a:lnTo>
                  <a:pt x="7527210"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089738" y="3532187"/>
            <a:ext cx="3167966" cy="3250712"/>
          </a:xfrm>
          <a:custGeom>
            <a:avLst/>
            <a:gdLst/>
            <a:ahLst/>
            <a:cxnLst/>
            <a:rect r="r" b="b" t="t" l="l"/>
            <a:pathLst>
              <a:path h="3250712" w="3167966">
                <a:moveTo>
                  <a:pt x="0" y="0"/>
                </a:moveTo>
                <a:lnTo>
                  <a:pt x="3167966" y="0"/>
                </a:lnTo>
                <a:lnTo>
                  <a:pt x="3167966" y="3250712"/>
                </a:lnTo>
                <a:lnTo>
                  <a:pt x="0" y="325071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1764581"/>
            <a:ext cx="12016641" cy="1329395"/>
          </a:xfrm>
          <a:prstGeom prst="rect">
            <a:avLst/>
          </a:prstGeom>
        </p:spPr>
        <p:txBody>
          <a:bodyPr anchor="t" rtlCol="false" tIns="0" lIns="0" bIns="0" rIns="0">
            <a:spAutoFit/>
          </a:bodyPr>
          <a:lstStyle/>
          <a:p>
            <a:pPr algn="ctr">
              <a:lnSpc>
                <a:spcPts val="10591"/>
              </a:lnSpc>
            </a:pPr>
            <a:r>
              <a:rPr lang="en-US" sz="8473">
                <a:solidFill>
                  <a:srgbClr val="FFC9B3"/>
                </a:solidFill>
                <a:latin typeface="Nunito Bold Bold"/>
              </a:rPr>
              <a:t>DATA COLLECTION</a:t>
            </a:r>
          </a:p>
        </p:txBody>
      </p:sp>
      <p:sp>
        <p:nvSpPr>
          <p:cNvPr name="TextBox 8" id="8"/>
          <p:cNvSpPr txBox="true"/>
          <p:nvPr/>
        </p:nvSpPr>
        <p:spPr>
          <a:xfrm rot="0">
            <a:off x="2022683" y="7346209"/>
            <a:ext cx="7302076" cy="2940791"/>
          </a:xfrm>
          <a:prstGeom prst="rect">
            <a:avLst/>
          </a:prstGeom>
        </p:spPr>
        <p:txBody>
          <a:bodyPr anchor="t" rtlCol="false" tIns="0" lIns="0" bIns="0" rIns="0">
            <a:spAutoFit/>
          </a:bodyPr>
          <a:lstStyle/>
          <a:p>
            <a:pPr algn="ctr">
              <a:lnSpc>
                <a:spcPts val="5880"/>
              </a:lnSpc>
            </a:pPr>
            <a:r>
              <a:rPr lang="en-US" sz="4200">
                <a:solidFill>
                  <a:srgbClr val="FFC9B3"/>
                </a:solidFill>
                <a:latin typeface="Nunito"/>
              </a:rPr>
              <a:t>Dataset used : Pima Indians Diabetes Database taken from Kaggle</a:t>
            </a:r>
          </a:p>
          <a:p>
            <a:pPr algn="ctr">
              <a:lnSpc>
                <a:spcPts val="588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6688435">
            <a:off x="-3923841" y="-2354647"/>
            <a:ext cx="19195124" cy="16263505"/>
          </a:xfrm>
          <a:custGeom>
            <a:avLst/>
            <a:gdLst/>
            <a:ahLst/>
            <a:cxnLst/>
            <a:rect r="r" b="b" t="t" l="l"/>
            <a:pathLst>
              <a:path h="16263505" w="19195124">
                <a:moveTo>
                  <a:pt x="0" y="0"/>
                </a:moveTo>
                <a:lnTo>
                  <a:pt x="19195124" y="0"/>
                </a:lnTo>
                <a:lnTo>
                  <a:pt x="19195124" y="16263505"/>
                </a:lnTo>
                <a:lnTo>
                  <a:pt x="0" y="1626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42428">
            <a:off x="-4229125" y="-4246969"/>
            <a:ext cx="7527211" cy="8149539"/>
          </a:xfrm>
          <a:custGeom>
            <a:avLst/>
            <a:gdLst/>
            <a:ahLst/>
            <a:cxnLst/>
            <a:rect r="r" b="b" t="t" l="l"/>
            <a:pathLst>
              <a:path h="8149539" w="7527211">
                <a:moveTo>
                  <a:pt x="0" y="0"/>
                </a:moveTo>
                <a:lnTo>
                  <a:pt x="7527211" y="0"/>
                </a:lnTo>
                <a:lnTo>
                  <a:pt x="7527211"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74155" y="3737171"/>
            <a:ext cx="5298116" cy="7749904"/>
          </a:xfrm>
          <a:custGeom>
            <a:avLst/>
            <a:gdLst/>
            <a:ahLst/>
            <a:cxnLst/>
            <a:rect r="r" b="b" t="t" l="l"/>
            <a:pathLst>
              <a:path h="7749904" w="5298116">
                <a:moveTo>
                  <a:pt x="0" y="0"/>
                </a:moveTo>
                <a:lnTo>
                  <a:pt x="5298117" y="0"/>
                </a:lnTo>
                <a:lnTo>
                  <a:pt x="5298117" y="7749904"/>
                </a:lnTo>
                <a:lnTo>
                  <a:pt x="0" y="7749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884258">
            <a:off x="13495695" y="6540630"/>
            <a:ext cx="7527211" cy="8149539"/>
          </a:xfrm>
          <a:custGeom>
            <a:avLst/>
            <a:gdLst/>
            <a:ahLst/>
            <a:cxnLst/>
            <a:rect r="r" b="b" t="t" l="l"/>
            <a:pathLst>
              <a:path h="8149539" w="7527211">
                <a:moveTo>
                  <a:pt x="0" y="0"/>
                </a:moveTo>
                <a:lnTo>
                  <a:pt x="7527210" y="0"/>
                </a:lnTo>
                <a:lnTo>
                  <a:pt x="7527210"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840132" y="6201676"/>
            <a:ext cx="7667179" cy="1533495"/>
          </a:xfrm>
          <a:custGeom>
            <a:avLst/>
            <a:gdLst/>
            <a:ahLst/>
            <a:cxnLst/>
            <a:rect r="r" b="b" t="t" l="l"/>
            <a:pathLst>
              <a:path h="1533495" w="7667179">
                <a:moveTo>
                  <a:pt x="0" y="0"/>
                </a:moveTo>
                <a:lnTo>
                  <a:pt x="7667179" y="0"/>
                </a:lnTo>
                <a:lnTo>
                  <a:pt x="7667179" y="1533496"/>
                </a:lnTo>
                <a:lnTo>
                  <a:pt x="0" y="1533496"/>
                </a:lnTo>
                <a:lnTo>
                  <a:pt x="0" y="0"/>
                </a:lnTo>
                <a:close/>
              </a:path>
            </a:pathLst>
          </a:custGeom>
          <a:blipFill>
            <a:blip r:embed="rId8"/>
            <a:stretch>
              <a:fillRect l="-16515" t="0" r="-16823" b="0"/>
            </a:stretch>
          </a:blipFill>
        </p:spPr>
      </p:sp>
      <p:sp>
        <p:nvSpPr>
          <p:cNvPr name="TextBox 7" id="7"/>
          <p:cNvSpPr txBox="true"/>
          <p:nvPr/>
        </p:nvSpPr>
        <p:spPr>
          <a:xfrm rot="0">
            <a:off x="1028700" y="1764581"/>
            <a:ext cx="12016641" cy="1329395"/>
          </a:xfrm>
          <a:prstGeom prst="rect">
            <a:avLst/>
          </a:prstGeom>
        </p:spPr>
        <p:txBody>
          <a:bodyPr anchor="t" rtlCol="false" tIns="0" lIns="0" bIns="0" rIns="0">
            <a:spAutoFit/>
          </a:bodyPr>
          <a:lstStyle/>
          <a:p>
            <a:pPr algn="ctr">
              <a:lnSpc>
                <a:spcPts val="10591"/>
              </a:lnSpc>
            </a:pPr>
            <a:r>
              <a:rPr lang="en-US" sz="8473">
                <a:solidFill>
                  <a:srgbClr val="FFC9B3"/>
                </a:solidFill>
                <a:latin typeface="Nunito Bold Bold"/>
              </a:rPr>
              <a:t>DATA COLLECTION</a:t>
            </a:r>
          </a:p>
        </p:txBody>
      </p:sp>
      <p:sp>
        <p:nvSpPr>
          <p:cNvPr name="TextBox 8" id="8"/>
          <p:cNvSpPr txBox="true"/>
          <p:nvPr/>
        </p:nvSpPr>
        <p:spPr>
          <a:xfrm rot="0">
            <a:off x="1028700" y="3635005"/>
            <a:ext cx="8525164" cy="2940791"/>
          </a:xfrm>
          <a:prstGeom prst="rect">
            <a:avLst/>
          </a:prstGeom>
        </p:spPr>
        <p:txBody>
          <a:bodyPr anchor="t" rtlCol="false" tIns="0" lIns="0" bIns="0" rIns="0">
            <a:spAutoFit/>
          </a:bodyPr>
          <a:lstStyle/>
          <a:p>
            <a:pPr algn="ctr">
              <a:lnSpc>
                <a:spcPts val="5880"/>
              </a:lnSpc>
            </a:pPr>
            <a:r>
              <a:rPr lang="en-US" sz="4200">
                <a:solidFill>
                  <a:srgbClr val="FFC9B3"/>
                </a:solidFill>
                <a:latin typeface="Nunito"/>
              </a:rPr>
              <a:t> Made available by “National Institute of Diabetes and Digestive and Kidney Diseases”</a:t>
            </a:r>
          </a:p>
          <a:p>
            <a:pPr algn="ctr">
              <a:lnSpc>
                <a:spcPts val="588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CEDE9"/>
        </a:solidFill>
      </p:bgPr>
    </p:bg>
    <p:spTree>
      <p:nvGrpSpPr>
        <p:cNvPr id="1" name=""/>
        <p:cNvGrpSpPr/>
        <p:nvPr/>
      </p:nvGrpSpPr>
      <p:grpSpPr>
        <a:xfrm>
          <a:off x="0" y="0"/>
          <a:ext cx="0" cy="0"/>
          <a:chOff x="0" y="0"/>
          <a:chExt cx="0" cy="0"/>
        </a:xfrm>
      </p:grpSpPr>
      <p:sp>
        <p:nvSpPr>
          <p:cNvPr name="Freeform 2" id="2"/>
          <p:cNvSpPr/>
          <p:nvPr/>
        </p:nvSpPr>
        <p:spPr>
          <a:xfrm flipH="false" flipV="false" rot="6688435">
            <a:off x="-3923841" y="-2354647"/>
            <a:ext cx="19195124" cy="16263505"/>
          </a:xfrm>
          <a:custGeom>
            <a:avLst/>
            <a:gdLst/>
            <a:ahLst/>
            <a:cxnLst/>
            <a:rect r="r" b="b" t="t" l="l"/>
            <a:pathLst>
              <a:path h="16263505" w="19195124">
                <a:moveTo>
                  <a:pt x="0" y="0"/>
                </a:moveTo>
                <a:lnTo>
                  <a:pt x="19195124" y="0"/>
                </a:lnTo>
                <a:lnTo>
                  <a:pt x="19195124" y="16263505"/>
                </a:lnTo>
                <a:lnTo>
                  <a:pt x="0" y="1626350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342428">
            <a:off x="-4229125" y="-4246969"/>
            <a:ext cx="7527211" cy="8149539"/>
          </a:xfrm>
          <a:custGeom>
            <a:avLst/>
            <a:gdLst/>
            <a:ahLst/>
            <a:cxnLst/>
            <a:rect r="r" b="b" t="t" l="l"/>
            <a:pathLst>
              <a:path h="8149539" w="7527211">
                <a:moveTo>
                  <a:pt x="0" y="0"/>
                </a:moveTo>
                <a:lnTo>
                  <a:pt x="7527211" y="0"/>
                </a:lnTo>
                <a:lnTo>
                  <a:pt x="7527211"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74155" y="3737171"/>
            <a:ext cx="5298116" cy="7749904"/>
          </a:xfrm>
          <a:custGeom>
            <a:avLst/>
            <a:gdLst/>
            <a:ahLst/>
            <a:cxnLst/>
            <a:rect r="r" b="b" t="t" l="l"/>
            <a:pathLst>
              <a:path h="7749904" w="5298116">
                <a:moveTo>
                  <a:pt x="0" y="0"/>
                </a:moveTo>
                <a:lnTo>
                  <a:pt x="5298117" y="0"/>
                </a:lnTo>
                <a:lnTo>
                  <a:pt x="5298117" y="7749904"/>
                </a:lnTo>
                <a:lnTo>
                  <a:pt x="0" y="77499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6884258">
            <a:off x="13495695" y="6540630"/>
            <a:ext cx="7527211" cy="8149539"/>
          </a:xfrm>
          <a:custGeom>
            <a:avLst/>
            <a:gdLst/>
            <a:ahLst/>
            <a:cxnLst/>
            <a:rect r="r" b="b" t="t" l="l"/>
            <a:pathLst>
              <a:path h="8149539" w="7527211">
                <a:moveTo>
                  <a:pt x="0" y="0"/>
                </a:moveTo>
                <a:lnTo>
                  <a:pt x="7527210" y="0"/>
                </a:lnTo>
                <a:lnTo>
                  <a:pt x="7527210" y="8149539"/>
                </a:lnTo>
                <a:lnTo>
                  <a:pt x="0" y="81495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28700" y="1764581"/>
            <a:ext cx="12016641" cy="1329395"/>
          </a:xfrm>
          <a:prstGeom prst="rect">
            <a:avLst/>
          </a:prstGeom>
        </p:spPr>
        <p:txBody>
          <a:bodyPr anchor="t" rtlCol="false" tIns="0" lIns="0" bIns="0" rIns="0">
            <a:spAutoFit/>
          </a:bodyPr>
          <a:lstStyle/>
          <a:p>
            <a:pPr algn="ctr">
              <a:lnSpc>
                <a:spcPts val="10591"/>
              </a:lnSpc>
            </a:pPr>
            <a:r>
              <a:rPr lang="en-US" sz="8473">
                <a:solidFill>
                  <a:srgbClr val="FFC9B3"/>
                </a:solidFill>
                <a:latin typeface="Nunito Bold Bold"/>
              </a:rPr>
              <a:t>INSIDE THE DATA</a:t>
            </a:r>
          </a:p>
        </p:txBody>
      </p:sp>
      <p:sp>
        <p:nvSpPr>
          <p:cNvPr name="TextBox 7" id="7"/>
          <p:cNvSpPr txBox="true"/>
          <p:nvPr/>
        </p:nvSpPr>
        <p:spPr>
          <a:xfrm rot="0">
            <a:off x="1216998" y="3660971"/>
            <a:ext cx="8525164" cy="5169244"/>
          </a:xfrm>
          <a:prstGeom prst="rect">
            <a:avLst/>
          </a:prstGeom>
        </p:spPr>
        <p:txBody>
          <a:bodyPr anchor="t" rtlCol="false" tIns="0" lIns="0" bIns="0" rIns="0">
            <a:spAutoFit/>
          </a:bodyPr>
          <a:lstStyle/>
          <a:p>
            <a:pPr marL="906780" indent="-453390" lvl="1">
              <a:lnSpc>
                <a:spcPts val="5880"/>
              </a:lnSpc>
              <a:buFont typeface="Arial"/>
              <a:buChar char="•"/>
            </a:pPr>
            <a:r>
              <a:rPr lang="en-US" sz="4200">
                <a:solidFill>
                  <a:srgbClr val="FFC9B3"/>
                </a:solidFill>
                <a:latin typeface="Nunito"/>
              </a:rPr>
              <a:t>Belong to the Pima Indian heritage, a subgroup of Native Americans.</a:t>
            </a:r>
          </a:p>
          <a:p>
            <a:pPr marL="906780" indent="-453390" lvl="1">
              <a:lnSpc>
                <a:spcPts val="5880"/>
              </a:lnSpc>
              <a:buFont typeface="Arial"/>
              <a:buChar char="•"/>
            </a:pPr>
            <a:r>
              <a:rPr lang="en-US" sz="4200">
                <a:solidFill>
                  <a:srgbClr val="FFC9B3"/>
                </a:solidFill>
                <a:latin typeface="Nunito"/>
              </a:rPr>
              <a:t>Every Individuals in the dataset are females </a:t>
            </a:r>
          </a:p>
          <a:p>
            <a:pPr marL="906780" indent="-453390" lvl="1">
              <a:lnSpc>
                <a:spcPts val="5880"/>
              </a:lnSpc>
              <a:buFont typeface="Arial"/>
              <a:buChar char="•"/>
            </a:pPr>
            <a:r>
              <a:rPr lang="en-US" sz="4200">
                <a:solidFill>
                  <a:srgbClr val="FFC9B3"/>
                </a:solidFill>
                <a:latin typeface="Nunito"/>
              </a:rPr>
              <a:t>All of them are aged 21 and above.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DAGCHb1QN80</dc:identifier>
  <dcterms:modified xsi:type="dcterms:W3CDTF">2011-08-01T06:04:30Z</dcterms:modified>
  <cp:revision>1</cp:revision>
  <dc:title>1015 Video presentation</dc:title>
</cp:coreProperties>
</file>